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57" r:id="rId3"/>
    <p:sldId id="259" r:id="rId4"/>
    <p:sldId id="260" r:id="rId5"/>
    <p:sldId id="263" r:id="rId6"/>
    <p:sldId id="261" r:id="rId7"/>
    <p:sldId id="285" r:id="rId8"/>
    <p:sldId id="262"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2" r:id="rId24"/>
    <p:sldId id="283" r:id="rId25"/>
    <p:sldId id="284" r:id="rId26"/>
    <p:sldId id="280" r:id="rId27"/>
    <p:sldId id="281" r:id="rId28"/>
    <p:sldId id="267"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5917A"/>
    <a:srgbClr val="E8B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039" autoAdjust="0"/>
  </p:normalViewPr>
  <p:slideViewPr>
    <p:cSldViewPr snapToGrid="0">
      <p:cViewPr>
        <p:scale>
          <a:sx n="70" d="100"/>
          <a:sy n="70" d="100"/>
        </p:scale>
        <p:origin x="116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7DD91-327A-4E34-93F0-7FDB91B6545F}" type="datetimeFigureOut">
              <a:rPr lang="zh-CN" altLang="en-US" smtClean="0"/>
              <a:t>2019/6/4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3DBB1-62AF-4CD3-AAD6-437A36D41903}" type="slidenum">
              <a:rPr lang="zh-CN" altLang="en-US" smtClean="0"/>
              <a:t>‹#›</a:t>
            </a:fld>
            <a:endParaRPr lang="zh-CN" altLang="en-US"/>
          </a:p>
        </p:txBody>
      </p:sp>
    </p:spTree>
    <p:extLst>
      <p:ext uri="{BB962C8B-B14F-4D97-AF65-F5344CB8AC3E}">
        <p14:creationId xmlns:p14="http://schemas.microsoft.com/office/powerpoint/2010/main" val="3677368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 simple single cell to organism with well-organized</a:t>
            </a:r>
            <a:r>
              <a:rPr lang="en-US" altLang="zh-CN" baseline="0" dirty="0" smtClean="0"/>
              <a:t>, </a:t>
            </a:r>
            <a:r>
              <a:rPr lang="en-US" altLang="zh-CN" dirty="0" smtClean="0"/>
              <a:t>complicated</a:t>
            </a:r>
            <a:r>
              <a:rPr lang="en-US" altLang="zh-CN" baseline="0" dirty="0" smtClean="0"/>
              <a:t> structure </a:t>
            </a:r>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2</a:t>
            </a:fld>
            <a:endParaRPr lang="zh-CN" altLang="en-US"/>
          </a:p>
        </p:txBody>
      </p:sp>
    </p:spTree>
    <p:extLst>
      <p:ext uri="{BB962C8B-B14F-4D97-AF65-F5344CB8AC3E}">
        <p14:creationId xmlns:p14="http://schemas.microsoft.com/office/powerpoint/2010/main" val="419284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12</a:t>
            </a:fld>
            <a:endParaRPr lang="zh-CN" altLang="en-US"/>
          </a:p>
        </p:txBody>
      </p:sp>
    </p:spTree>
    <p:extLst>
      <p:ext uri="{BB962C8B-B14F-4D97-AF65-F5344CB8AC3E}">
        <p14:creationId xmlns:p14="http://schemas.microsoft.com/office/powerpoint/2010/main" val="278251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a:t>
            </a:r>
            <a:r>
              <a:rPr lang="en-US" altLang="zh-CN" baseline="0" dirty="0" smtClean="0"/>
              <a:t> have time</a:t>
            </a:r>
          </a:p>
          <a:p>
            <a:r>
              <a:rPr lang="en-US" altLang="zh-CN" baseline="0" dirty="0" smtClean="0"/>
              <a:t>Time phase </a:t>
            </a:r>
            <a:r>
              <a:rPr lang="en-US" altLang="zh-CN" baseline="0" dirty="0" err="1" smtClean="0"/>
              <a:t>seperation</a:t>
            </a:r>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28</a:t>
            </a:fld>
            <a:endParaRPr lang="zh-CN" altLang="en-US"/>
          </a:p>
        </p:txBody>
      </p:sp>
    </p:spTree>
    <p:extLst>
      <p:ext uri="{BB962C8B-B14F-4D97-AF65-F5344CB8AC3E}">
        <p14:creationId xmlns:p14="http://schemas.microsoft.com/office/powerpoint/2010/main" val="411726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a scientist</a:t>
            </a:r>
            <a:r>
              <a:rPr lang="en-US" altLang="zh-CN" baseline="0" dirty="0" smtClean="0"/>
              <a:t> we want to know which cause the difference between different pattern? – developmental biology– knowledge base</a:t>
            </a:r>
            <a:endParaRPr lang="en-US" altLang="zh-CN" dirty="0" smtClean="0"/>
          </a:p>
          <a:p>
            <a:r>
              <a:rPr lang="en-US" altLang="zh-CN" dirty="0" smtClean="0"/>
              <a:t>What an</a:t>
            </a:r>
            <a:r>
              <a:rPr lang="en-US" altLang="zh-CN" baseline="0" dirty="0" smtClean="0"/>
              <a:t> engineer want to know is that: to which extent could we reconstruct or mimic such process? –synthetic morphogenesis – tools and principles for engineering</a:t>
            </a:r>
          </a:p>
          <a:p>
            <a:endParaRPr lang="en-US" altLang="zh-CN" baseline="0" dirty="0" smtClean="0"/>
          </a:p>
          <a:p>
            <a:r>
              <a:rPr lang="en-US" altLang="zh-CN" baseline="0" dirty="0" smtClean="0"/>
              <a:t>Today we are more likely to talk about, how to do that.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3</a:t>
            </a:fld>
            <a:endParaRPr lang="zh-CN" altLang="en-US"/>
          </a:p>
        </p:txBody>
      </p:sp>
    </p:spTree>
    <p:extLst>
      <p:ext uri="{BB962C8B-B14F-4D97-AF65-F5344CB8AC3E}">
        <p14:creationId xmlns:p14="http://schemas.microsoft.com/office/powerpoint/2010/main" val="171378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Input-output</a:t>
            </a:r>
            <a:r>
              <a:rPr lang="en-US" altLang="zh-CN" baseline="0" dirty="0" smtClean="0"/>
              <a:t> signal process </a:t>
            </a:r>
          </a:p>
          <a:p>
            <a:r>
              <a:rPr lang="en-US" altLang="zh-CN" baseline="0" dirty="0" smtClean="0"/>
              <a:t>More focus on cellular behavior</a:t>
            </a:r>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4</a:t>
            </a:fld>
            <a:endParaRPr lang="zh-CN" altLang="en-US"/>
          </a:p>
        </p:txBody>
      </p:sp>
    </p:spTree>
    <p:extLst>
      <p:ext uri="{BB962C8B-B14F-4D97-AF65-F5344CB8AC3E}">
        <p14:creationId xmlns:p14="http://schemas.microsoft.com/office/powerpoint/2010/main" val="2115848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More focus on cellular process, and measure the bulk property. Even for group behavior such as quorum sensing, we observe the bulk property—parameters can be used as output is the signal concentration</a:t>
            </a:r>
          </a:p>
          <a:p>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5</a:t>
            </a:fld>
            <a:endParaRPr lang="zh-CN" altLang="en-US"/>
          </a:p>
        </p:txBody>
      </p:sp>
    </p:spTree>
    <p:extLst>
      <p:ext uri="{BB962C8B-B14F-4D97-AF65-F5344CB8AC3E}">
        <p14:creationId xmlns:p14="http://schemas.microsoft.com/office/powerpoint/2010/main" val="683996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Recent development</a:t>
            </a:r>
            <a:r>
              <a:rPr lang="en-US" altLang="zh-CN" baseline="0" dirty="0" smtClean="0"/>
              <a:t> make it possible to reconstruct cells with refined structure:</a:t>
            </a:r>
          </a:p>
          <a:p>
            <a:r>
              <a:rPr lang="en-US" altLang="zh-CN" baseline="0" dirty="0" smtClean="0"/>
              <a:t>Cell </a:t>
            </a:r>
            <a:r>
              <a:rPr lang="en-US" altLang="zh-CN" baseline="0" dirty="0" err="1" smtClean="0"/>
              <a:t>cell</a:t>
            </a:r>
            <a:r>
              <a:rPr lang="en-US" altLang="zh-CN" baseline="0" dirty="0" smtClean="0"/>
              <a:t> interface structure</a:t>
            </a:r>
          </a:p>
          <a:p>
            <a:r>
              <a:rPr lang="en-US" altLang="zh-CN" baseline="0" dirty="0" smtClean="0"/>
              <a:t>More useful tools in higher chassis organism—mammalian cell</a:t>
            </a:r>
          </a:p>
          <a:p>
            <a:r>
              <a:rPr lang="en-US" altLang="zh-CN" baseline="0" dirty="0" smtClean="0"/>
              <a:t>Different kinds of signal system (direct communication and long range communication)</a:t>
            </a:r>
          </a:p>
          <a:p>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6</a:t>
            </a:fld>
            <a:endParaRPr lang="zh-CN" altLang="en-US"/>
          </a:p>
        </p:txBody>
      </p:sp>
    </p:spTree>
    <p:extLst>
      <p:ext uri="{BB962C8B-B14F-4D97-AF65-F5344CB8AC3E}">
        <p14:creationId xmlns:p14="http://schemas.microsoft.com/office/powerpoint/2010/main" val="423633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One simple</a:t>
            </a:r>
            <a:r>
              <a:rPr lang="en-US" altLang="zh-CN" baseline="0" dirty="0" smtClean="0"/>
              <a:t> aim – size control</a:t>
            </a:r>
          </a:p>
          <a:p>
            <a:r>
              <a:rPr lang="en-US" altLang="zh-CN" baseline="0" dirty="0" smtClean="0"/>
              <a:t>Very common, fundamental and important for organism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Redefine aim: from one single cell, development into the a group of cell, hold size, and recover once some of them are impaired</a:t>
            </a:r>
            <a:endParaRPr lang="zh-CN" altLang="en-US" dirty="0" smtClean="0"/>
          </a:p>
          <a:p>
            <a:endParaRPr lang="en-US" altLang="zh-CN" baseline="0" dirty="0" smtClean="0"/>
          </a:p>
        </p:txBody>
      </p:sp>
      <p:sp>
        <p:nvSpPr>
          <p:cNvPr id="4" name="灯片编号占位符 3"/>
          <p:cNvSpPr>
            <a:spLocks noGrp="1"/>
          </p:cNvSpPr>
          <p:nvPr>
            <p:ph type="sldNum" sz="quarter" idx="10"/>
          </p:nvPr>
        </p:nvSpPr>
        <p:spPr/>
        <p:txBody>
          <a:bodyPr/>
          <a:lstStyle/>
          <a:p>
            <a:fld id="{98D3DBB1-62AF-4CD3-AAD6-437A36D41903}" type="slidenum">
              <a:rPr lang="zh-CN" altLang="en-US" smtClean="0"/>
              <a:t>8</a:t>
            </a:fld>
            <a:endParaRPr lang="zh-CN" altLang="en-US"/>
          </a:p>
        </p:txBody>
      </p:sp>
    </p:spTree>
    <p:extLst>
      <p:ext uri="{BB962C8B-B14F-4D97-AF65-F5344CB8AC3E}">
        <p14:creationId xmlns:p14="http://schemas.microsoft.com/office/powerpoint/2010/main" val="264963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Decouple</a:t>
            </a:r>
          </a:p>
          <a:p>
            <a:r>
              <a:rPr lang="en-US" altLang="zh-CN" dirty="0" smtClean="0"/>
              <a:t>Get inspiration</a:t>
            </a:r>
            <a:r>
              <a:rPr lang="en-US" altLang="zh-CN" baseline="0" dirty="0" smtClean="0"/>
              <a:t> from nature and d</a:t>
            </a:r>
            <a:r>
              <a:rPr lang="en-US" altLang="zh-CN" dirty="0" smtClean="0"/>
              <a:t>ecouple into</a:t>
            </a:r>
            <a:r>
              <a:rPr lang="en-US" altLang="zh-CN" baseline="0" dirty="0" smtClean="0"/>
              <a:t> 3 parts:</a:t>
            </a:r>
          </a:p>
          <a:p>
            <a:pPr marL="228600" indent="-228600">
              <a:buAutoNum type="arabicPeriod"/>
            </a:pPr>
            <a:r>
              <a:rPr lang="en-US" altLang="zh-CN" baseline="0" dirty="0" smtClean="0"/>
              <a:t>Asymmetric cell division from development and stem cell: generate 2 types of cell fundamental for more genotype/different gene expression spectrum (More refined structure)</a:t>
            </a:r>
          </a:p>
          <a:p>
            <a:pPr marL="228600" indent="-228600">
              <a:buAutoNum type="arabicPeriod"/>
            </a:pPr>
            <a:r>
              <a:rPr lang="en-US" altLang="zh-CN" baseline="0" dirty="0" smtClean="0"/>
              <a:t>Cell to cell communication for information exchange:  deliver group size info (sensor)</a:t>
            </a:r>
          </a:p>
          <a:p>
            <a:pPr marL="228600" indent="-228600">
              <a:buAutoNum type="arabicPeriod"/>
            </a:pPr>
            <a:r>
              <a:rPr lang="en-US" altLang="zh-CN" baseline="0" dirty="0" smtClean="0"/>
              <a:t>Control of cell death and growth – function on size, executer (output)</a:t>
            </a:r>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9</a:t>
            </a:fld>
            <a:endParaRPr lang="zh-CN" altLang="en-US"/>
          </a:p>
        </p:txBody>
      </p:sp>
    </p:spTree>
    <p:extLst>
      <p:ext uri="{BB962C8B-B14F-4D97-AF65-F5344CB8AC3E}">
        <p14:creationId xmlns:p14="http://schemas.microsoft.com/office/powerpoint/2010/main" val="2370948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Morpheus modeling:</a:t>
            </a:r>
            <a:r>
              <a:rPr lang="en-US" altLang="zh-CN" baseline="0" dirty="0" smtClean="0"/>
              <a:t> </a:t>
            </a:r>
          </a:p>
          <a:p>
            <a:r>
              <a:rPr lang="en-US" altLang="zh-CN" baseline="0" dirty="0" smtClean="0"/>
              <a:t>Diffusion and contact</a:t>
            </a:r>
            <a:endParaRPr lang="zh-CN" altLang="en-US" dirty="0"/>
          </a:p>
        </p:txBody>
      </p:sp>
      <p:sp>
        <p:nvSpPr>
          <p:cNvPr id="4" name="灯片编号占位符 3"/>
          <p:cNvSpPr>
            <a:spLocks noGrp="1"/>
          </p:cNvSpPr>
          <p:nvPr>
            <p:ph type="sldNum" sz="quarter" idx="10"/>
          </p:nvPr>
        </p:nvSpPr>
        <p:spPr/>
        <p:txBody>
          <a:bodyPr/>
          <a:lstStyle/>
          <a:p>
            <a:fld id="{98D3DBB1-62AF-4CD3-AAD6-437A36D41903}" type="slidenum">
              <a:rPr lang="zh-CN" altLang="en-US" smtClean="0"/>
              <a:t>10</a:t>
            </a:fld>
            <a:endParaRPr lang="zh-CN" altLang="en-US"/>
          </a:p>
        </p:txBody>
      </p:sp>
    </p:spTree>
    <p:extLst>
      <p:ext uri="{BB962C8B-B14F-4D97-AF65-F5344CB8AC3E}">
        <p14:creationId xmlns:p14="http://schemas.microsoft.com/office/powerpoint/2010/main" val="3508391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 lab execution</a:t>
            </a:r>
          </a:p>
          <a:p>
            <a:r>
              <a:rPr lang="en-US" altLang="zh-CN" dirty="0" smtClean="0"/>
              <a:t>Signal</a:t>
            </a:r>
            <a:r>
              <a:rPr lang="en-US" altLang="zh-CN" baseline="0" dirty="0" smtClean="0"/>
              <a:t> communication</a:t>
            </a:r>
          </a:p>
          <a:p>
            <a:r>
              <a:rPr lang="en-US" altLang="zh-CN" baseline="0" dirty="0" smtClean="0"/>
              <a:t>Plasmid dilution</a:t>
            </a:r>
          </a:p>
        </p:txBody>
      </p:sp>
      <p:sp>
        <p:nvSpPr>
          <p:cNvPr id="4" name="灯片编号占位符 3"/>
          <p:cNvSpPr>
            <a:spLocks noGrp="1"/>
          </p:cNvSpPr>
          <p:nvPr>
            <p:ph type="sldNum" sz="quarter" idx="10"/>
          </p:nvPr>
        </p:nvSpPr>
        <p:spPr/>
        <p:txBody>
          <a:bodyPr/>
          <a:lstStyle/>
          <a:p>
            <a:fld id="{98D3DBB1-62AF-4CD3-AAD6-437A36D41903}" type="slidenum">
              <a:rPr lang="zh-CN" altLang="en-US" smtClean="0"/>
              <a:t>11</a:t>
            </a:fld>
            <a:endParaRPr lang="zh-CN" altLang="en-US"/>
          </a:p>
        </p:txBody>
      </p:sp>
    </p:spTree>
    <p:extLst>
      <p:ext uri="{BB962C8B-B14F-4D97-AF65-F5344CB8AC3E}">
        <p14:creationId xmlns:p14="http://schemas.microsoft.com/office/powerpoint/2010/main" val="306502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1148255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1793541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16594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214895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862268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43268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285586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201719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146329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575212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83AD841-6164-46C6-B45D-B757FA8EFA6E}" type="datetimeFigureOut">
              <a:rPr lang="zh-CN" altLang="en-US" smtClean="0"/>
              <a:t>2019/6/4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4237401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AD841-6164-46C6-B45D-B757FA8EFA6E}" type="datetimeFigureOut">
              <a:rPr lang="zh-CN" altLang="en-US" smtClean="0"/>
              <a:t>2019/6/4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860D95-D3DA-4B10-9970-4DB434B3BCCB}" type="slidenum">
              <a:rPr lang="zh-CN" altLang="en-US" smtClean="0"/>
              <a:t>‹#›</a:t>
            </a:fld>
            <a:endParaRPr lang="zh-CN" altLang="en-US"/>
          </a:p>
        </p:txBody>
      </p:sp>
    </p:spTree>
    <p:extLst>
      <p:ext uri="{BB962C8B-B14F-4D97-AF65-F5344CB8AC3E}">
        <p14:creationId xmlns:p14="http://schemas.microsoft.com/office/powerpoint/2010/main" val="927737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31.png"/><Relationship Id="rId5" Type="http://schemas.microsoft.com/office/2007/relationships/media" Target="../media/media5.mp4"/><Relationship Id="rId10" Type="http://schemas.openxmlformats.org/officeDocument/2006/relationships/image" Target="../media/image30.png"/><Relationship Id="rId4" Type="http://schemas.openxmlformats.org/officeDocument/2006/relationships/video" Target="../media/media4.mp4"/><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Synthetic Morphogenesis</a:t>
            </a:r>
            <a:endParaRPr lang="zh-CN" altLang="en-US" dirty="0"/>
          </a:p>
        </p:txBody>
      </p:sp>
      <p:sp>
        <p:nvSpPr>
          <p:cNvPr id="3" name="副标题 2"/>
          <p:cNvSpPr>
            <a:spLocks noGrp="1"/>
          </p:cNvSpPr>
          <p:nvPr>
            <p:ph type="subTitle" idx="1"/>
          </p:nvPr>
        </p:nvSpPr>
        <p:spPr/>
        <p:txBody>
          <a:bodyPr/>
          <a:lstStyle/>
          <a:p>
            <a:r>
              <a:rPr lang="en-US" altLang="zh-CN" dirty="0" smtClean="0"/>
              <a:t>Program cell with specific cell size</a:t>
            </a:r>
            <a:endParaRPr lang="zh-CN" altLang="en-US" dirty="0"/>
          </a:p>
        </p:txBody>
      </p:sp>
    </p:spTree>
    <p:extLst>
      <p:ext uri="{BB962C8B-B14F-4D97-AF65-F5344CB8AC3E}">
        <p14:creationId xmlns:p14="http://schemas.microsoft.com/office/powerpoint/2010/main" val="433175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Morpheus</a:t>
            </a:r>
            <a:endParaRPr lang="zh-CN" altLang="en-US" dirty="0"/>
          </a:p>
        </p:txBody>
      </p:sp>
      <p:pic>
        <p:nvPicPr>
          <p:cNvPr id="4" name="0.0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38200" y="2236789"/>
            <a:ext cx="3015882" cy="2614612"/>
          </a:xfrm>
          <a:prstGeom prst="rect">
            <a:avLst/>
          </a:prstGeom>
        </p:spPr>
      </p:pic>
      <p:pic>
        <p:nvPicPr>
          <p:cNvPr id="5" name="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394199" y="2236788"/>
            <a:ext cx="3015883" cy="2614613"/>
          </a:xfrm>
          <a:prstGeom prst="rect">
            <a:avLst/>
          </a:prstGeom>
        </p:spPr>
      </p:pic>
      <p:pic>
        <p:nvPicPr>
          <p:cNvPr id="6" name="four cell cell contac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950199" y="2236788"/>
            <a:ext cx="3015883" cy="2614613"/>
          </a:xfrm>
          <a:prstGeom prst="rect">
            <a:avLst/>
          </a:prstGeom>
        </p:spPr>
      </p:pic>
    </p:spTree>
    <p:extLst>
      <p:ext uri="{BB962C8B-B14F-4D97-AF65-F5344CB8AC3E}">
        <p14:creationId xmlns:p14="http://schemas.microsoft.com/office/powerpoint/2010/main" val="32249914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 validation</a:t>
            </a:r>
            <a:endParaRPr lang="zh-CN" altLang="en-US" dirty="0"/>
          </a:p>
        </p:txBody>
      </p:sp>
      <p:sp>
        <p:nvSpPr>
          <p:cNvPr id="3" name="内容占位符 2"/>
          <p:cNvSpPr>
            <a:spLocks noGrp="1"/>
          </p:cNvSpPr>
          <p:nvPr>
            <p:ph idx="1"/>
          </p:nvPr>
        </p:nvSpPr>
        <p:spPr>
          <a:xfrm>
            <a:off x="838200" y="1825625"/>
            <a:ext cx="3733800" cy="4351338"/>
          </a:xfrm>
        </p:spPr>
        <p:txBody>
          <a:bodyPr/>
          <a:lstStyle/>
          <a:p>
            <a:r>
              <a:rPr lang="en-US" altLang="zh-CN" dirty="0" smtClean="0"/>
              <a:t>Signal communication</a:t>
            </a:r>
            <a:endParaRPr lang="zh-CN" altLang="en-US" dirty="0"/>
          </a:p>
        </p:txBody>
      </p:sp>
      <p:sp>
        <p:nvSpPr>
          <p:cNvPr id="4" name="内容占位符 2"/>
          <p:cNvSpPr txBox="1">
            <a:spLocks/>
          </p:cNvSpPr>
          <p:nvPr/>
        </p:nvSpPr>
        <p:spPr>
          <a:xfrm>
            <a:off x="6096000" y="1825625"/>
            <a:ext cx="3733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Plasmid dilution</a:t>
            </a:r>
            <a:endParaRPr lang="zh-CN" altLang="en-US" dirty="0"/>
          </a:p>
        </p:txBody>
      </p:sp>
      <p:pic>
        <p:nvPicPr>
          <p:cNvPr id="5" name="Picture 132">
            <a:extLst>
              <a:ext uri="{FF2B5EF4-FFF2-40B4-BE49-F238E27FC236}">
                <a16:creationId xmlns:a16="http://schemas.microsoft.com/office/drawing/2014/main" xmlns="" xmlns:lc="http://schemas.openxmlformats.org/drawingml/2006/lockedCanvas" id="{CAF70000-F290-4B30-A45A-686B4A87BB30}"/>
              </a:ext>
            </a:extLst>
          </p:cNvPr>
          <p:cNvPicPr>
            <a:picLocks noChangeAspect="1"/>
          </p:cNvPicPr>
          <p:nvPr/>
        </p:nvPicPr>
        <p:blipFill>
          <a:blip r:embed="rId3"/>
          <a:stretch>
            <a:fillRect/>
          </a:stretch>
        </p:blipFill>
        <p:spPr>
          <a:xfrm>
            <a:off x="338972" y="2870043"/>
            <a:ext cx="4732256" cy="1807271"/>
          </a:xfrm>
          <a:prstGeom prst="rect">
            <a:avLst/>
          </a:prstGeom>
        </p:spPr>
      </p:pic>
      <p:pic>
        <p:nvPicPr>
          <p:cNvPr id="6" name="Picture 16"/>
          <p:cNvPicPr>
            <a:picLocks noChangeAspect="1"/>
          </p:cNvPicPr>
          <p:nvPr/>
        </p:nvPicPr>
        <p:blipFill>
          <a:blip r:embed="rId4"/>
          <a:stretch>
            <a:fillRect/>
          </a:stretch>
        </p:blipFill>
        <p:spPr>
          <a:xfrm>
            <a:off x="395759" y="4744783"/>
            <a:ext cx="4618682" cy="1228237"/>
          </a:xfrm>
          <a:prstGeom prst="rect">
            <a:avLst/>
          </a:prstGeom>
        </p:spPr>
      </p:pic>
      <p:grpSp>
        <p:nvGrpSpPr>
          <p:cNvPr id="8" name="组合 7"/>
          <p:cNvGrpSpPr/>
          <p:nvPr/>
        </p:nvGrpSpPr>
        <p:grpSpPr>
          <a:xfrm>
            <a:off x="6423372" y="2870043"/>
            <a:ext cx="3955842" cy="2752854"/>
            <a:chOff x="1114818" y="3080431"/>
            <a:chExt cx="3790938" cy="2704649"/>
          </a:xfrm>
        </p:grpSpPr>
        <p:sp>
          <p:nvSpPr>
            <p:cNvPr id="9" name="圆角矩形 8"/>
            <p:cNvSpPr/>
            <p:nvPr/>
          </p:nvSpPr>
          <p:spPr>
            <a:xfrm>
              <a:off x="1114818" y="4159747"/>
              <a:ext cx="954116" cy="429717"/>
            </a:xfrm>
            <a:prstGeom prst="roundRect">
              <a:avLst>
                <a:gd name="adj" fmla="val 50000"/>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圆角矩形 9"/>
            <p:cNvSpPr/>
            <p:nvPr/>
          </p:nvSpPr>
          <p:spPr>
            <a:xfrm>
              <a:off x="2503068" y="3814510"/>
              <a:ext cx="954116" cy="429717"/>
            </a:xfrm>
            <a:prstGeom prst="roundRect">
              <a:avLst>
                <a:gd name="adj" fmla="val 50000"/>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503067" y="4533764"/>
              <a:ext cx="954116" cy="429717"/>
            </a:xfrm>
            <a:prstGeom prst="roundRect">
              <a:avLst>
                <a:gd name="adj" fmla="val 50000"/>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 name="直接箭头连接符 11"/>
            <p:cNvCxnSpPr/>
            <p:nvPr/>
          </p:nvCxnSpPr>
          <p:spPr>
            <a:xfrm flipV="1">
              <a:off x="2171068" y="4025727"/>
              <a:ext cx="254917" cy="19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171068" y="4546485"/>
              <a:ext cx="254917" cy="214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3951640" y="5355363"/>
              <a:ext cx="954116" cy="429717"/>
            </a:xfrm>
            <a:prstGeom prst="roundRect">
              <a:avLst>
                <a:gd name="adj" fmla="val 50000"/>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圆角矩形 14"/>
            <p:cNvSpPr/>
            <p:nvPr/>
          </p:nvSpPr>
          <p:spPr>
            <a:xfrm>
              <a:off x="3926588" y="4596393"/>
              <a:ext cx="954116" cy="429717"/>
            </a:xfrm>
            <a:prstGeom prst="roundRect">
              <a:avLst>
                <a:gd name="adj" fmla="val 50000"/>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 name="直接箭头连接符 15"/>
            <p:cNvCxnSpPr/>
            <p:nvPr/>
          </p:nvCxnSpPr>
          <p:spPr>
            <a:xfrm>
              <a:off x="3555085" y="4776549"/>
              <a:ext cx="273601" cy="1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555085" y="5135671"/>
              <a:ext cx="273601" cy="18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903844" y="3814510"/>
              <a:ext cx="954116" cy="429717"/>
            </a:xfrm>
            <a:prstGeom prst="roundRect">
              <a:avLst>
                <a:gd name="adj" fmla="val 50000"/>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p:cNvCxnSpPr/>
            <p:nvPr/>
          </p:nvCxnSpPr>
          <p:spPr>
            <a:xfrm flipV="1">
              <a:off x="3555085" y="3473455"/>
              <a:ext cx="254917" cy="19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555085" y="4016915"/>
              <a:ext cx="3268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3891318" y="3080431"/>
              <a:ext cx="954116" cy="429717"/>
            </a:xfrm>
            <a:prstGeom prst="roundRect">
              <a:avLst>
                <a:gd name="adj" fmla="val 50000"/>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194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Phloretin system </a:t>
            </a:r>
            <a:endParaRPr lang="zh-CN" altLang="en-US" dirty="0"/>
          </a:p>
        </p:txBody>
      </p:sp>
      <p:grpSp>
        <p:nvGrpSpPr>
          <p:cNvPr id="4" name="组合 3"/>
          <p:cNvGrpSpPr/>
          <p:nvPr/>
        </p:nvGrpSpPr>
        <p:grpSpPr>
          <a:xfrm>
            <a:off x="986188" y="1461121"/>
            <a:ext cx="5923016" cy="1974825"/>
            <a:chOff x="1235923" y="344154"/>
            <a:chExt cx="7165439" cy="2389068"/>
          </a:xfrm>
        </p:grpSpPr>
        <p:sp>
          <p:nvSpPr>
            <p:cNvPr id="5" name="矩形 4"/>
            <p:cNvSpPr/>
            <p:nvPr/>
          </p:nvSpPr>
          <p:spPr>
            <a:xfrm>
              <a:off x="1235923" y="2000597"/>
              <a:ext cx="5784730" cy="256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8"/>
            </a:p>
          </p:txBody>
        </p:sp>
        <p:cxnSp>
          <p:nvCxnSpPr>
            <p:cNvPr id="6" name="肘形连接符 5"/>
            <p:cNvCxnSpPr/>
            <p:nvPr/>
          </p:nvCxnSpPr>
          <p:spPr>
            <a:xfrm flipV="1">
              <a:off x="3257687" y="1736206"/>
              <a:ext cx="716937" cy="26340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7" name="圆角矩形 6"/>
            <p:cNvSpPr/>
            <p:nvPr/>
          </p:nvSpPr>
          <p:spPr>
            <a:xfrm>
              <a:off x="4804021" y="1728296"/>
              <a:ext cx="1078187" cy="269677"/>
            </a:xfrm>
            <a:prstGeom prst="roundRect">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6" i="1" dirty="0">
                <a:solidFill>
                  <a:schemeClr val="accent6"/>
                </a:solidFill>
              </a:endParaRPr>
            </a:p>
          </p:txBody>
        </p:sp>
        <p:sp>
          <p:nvSpPr>
            <p:cNvPr id="8" name="圆角矩形 7"/>
            <p:cNvSpPr/>
            <p:nvPr/>
          </p:nvSpPr>
          <p:spPr>
            <a:xfrm>
              <a:off x="4261492" y="1803099"/>
              <a:ext cx="103262" cy="381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dirty="0">
                <a:solidFill>
                  <a:srgbClr val="FF0000"/>
                </a:solidFill>
              </a:endParaRPr>
            </a:p>
          </p:txBody>
        </p:sp>
        <p:sp>
          <p:nvSpPr>
            <p:cNvPr id="9" name="圆角矩形 8"/>
            <p:cNvSpPr/>
            <p:nvPr/>
          </p:nvSpPr>
          <p:spPr>
            <a:xfrm>
              <a:off x="4465568" y="1795455"/>
              <a:ext cx="103262" cy="381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0" name="圆角矩形 9"/>
            <p:cNvSpPr/>
            <p:nvPr/>
          </p:nvSpPr>
          <p:spPr>
            <a:xfrm>
              <a:off x="3115360" y="1803099"/>
              <a:ext cx="103262" cy="38161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1" name="圆角矩形 10"/>
            <p:cNvSpPr/>
            <p:nvPr/>
          </p:nvSpPr>
          <p:spPr>
            <a:xfrm>
              <a:off x="2856064" y="1806467"/>
              <a:ext cx="103262" cy="381616"/>
            </a:xfrm>
            <a:prstGeom prst="roundRect">
              <a:avLst/>
            </a:prstGeom>
            <a:solidFill>
              <a:srgbClr val="35A234"/>
            </a:solidFill>
            <a:ln>
              <a:solidFill>
                <a:srgbClr val="35A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2" name="圆角矩形 11"/>
            <p:cNvSpPr/>
            <p:nvPr/>
          </p:nvSpPr>
          <p:spPr>
            <a:xfrm>
              <a:off x="2624105" y="1814612"/>
              <a:ext cx="103262" cy="381616"/>
            </a:xfrm>
            <a:prstGeom prst="roundRect">
              <a:avLst/>
            </a:prstGeom>
            <a:solidFill>
              <a:srgbClr val="35A234"/>
            </a:solidFill>
            <a:ln>
              <a:solidFill>
                <a:srgbClr val="35A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3" name="圆角矩形 12"/>
            <p:cNvSpPr/>
            <p:nvPr/>
          </p:nvSpPr>
          <p:spPr>
            <a:xfrm>
              <a:off x="2393164" y="1806467"/>
              <a:ext cx="103262" cy="381616"/>
            </a:xfrm>
            <a:prstGeom prst="roundRect">
              <a:avLst/>
            </a:prstGeom>
            <a:solidFill>
              <a:srgbClr val="35A234"/>
            </a:solidFill>
            <a:ln>
              <a:solidFill>
                <a:srgbClr val="35A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4" name="圆角矩形 13"/>
            <p:cNvSpPr/>
            <p:nvPr/>
          </p:nvSpPr>
          <p:spPr>
            <a:xfrm>
              <a:off x="2161718" y="1806467"/>
              <a:ext cx="103262" cy="381616"/>
            </a:xfrm>
            <a:prstGeom prst="roundRect">
              <a:avLst/>
            </a:prstGeom>
            <a:solidFill>
              <a:srgbClr val="35A234"/>
            </a:solidFill>
            <a:ln>
              <a:solidFill>
                <a:srgbClr val="35A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5" name="圆角矩形 14"/>
            <p:cNvSpPr/>
            <p:nvPr/>
          </p:nvSpPr>
          <p:spPr>
            <a:xfrm>
              <a:off x="1930269" y="1805567"/>
              <a:ext cx="103262" cy="381616"/>
            </a:xfrm>
            <a:prstGeom prst="roundRect">
              <a:avLst/>
            </a:prstGeom>
            <a:solidFill>
              <a:srgbClr val="35A234"/>
            </a:solidFill>
            <a:ln>
              <a:solidFill>
                <a:srgbClr val="35A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solidFill>
                  <a:srgbClr val="FF0000"/>
                </a:solidFill>
              </a:endParaRPr>
            </a:p>
          </p:txBody>
        </p:sp>
        <p:sp>
          <p:nvSpPr>
            <p:cNvPr id="16" name="圆角矩形 15"/>
            <p:cNvSpPr/>
            <p:nvPr/>
          </p:nvSpPr>
          <p:spPr>
            <a:xfrm flipV="1">
              <a:off x="3303465" y="1935052"/>
              <a:ext cx="877923" cy="152632"/>
            </a:xfrm>
            <a:prstGeom prst="roundRect">
              <a:avLst>
                <a:gd name="adj" fmla="val 50000"/>
              </a:avLst>
            </a:prstGeom>
            <a:solidFill>
              <a:schemeClr val="bg2">
                <a:lumMod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cxnSp>
          <p:nvCxnSpPr>
            <p:cNvPr id="17" name="曲线连接符 16"/>
            <p:cNvCxnSpPr/>
            <p:nvPr/>
          </p:nvCxnSpPr>
          <p:spPr>
            <a:xfrm rot="5400000" flipH="1" flipV="1">
              <a:off x="5054058" y="1310439"/>
              <a:ext cx="533179" cy="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8" name="六角星 17"/>
            <p:cNvSpPr/>
            <p:nvPr/>
          </p:nvSpPr>
          <p:spPr>
            <a:xfrm>
              <a:off x="5060745" y="344154"/>
              <a:ext cx="519807" cy="553956"/>
            </a:xfrm>
            <a:prstGeom prst="star6">
              <a:avLst>
                <a:gd name="adj" fmla="val 18554"/>
                <a:gd name="hf" fmla="val 115470"/>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sp>
          <p:nvSpPr>
            <p:cNvPr id="19" name="文本框 18"/>
            <p:cNvSpPr txBox="1"/>
            <p:nvPr/>
          </p:nvSpPr>
          <p:spPr>
            <a:xfrm>
              <a:off x="3055987" y="1170392"/>
              <a:ext cx="1475084" cy="253916"/>
            </a:xfrm>
            <a:prstGeom prst="rect">
              <a:avLst/>
            </a:prstGeom>
            <a:noFill/>
          </p:spPr>
          <p:txBody>
            <a:bodyPr wrap="none" rtlCol="0">
              <a:spAutoFit/>
            </a:bodyPr>
            <a:lstStyle/>
            <a:p>
              <a:r>
                <a:rPr lang="en-US" altLang="zh-CN" sz="1050" dirty="0" smtClean="0"/>
                <a:t>CMV minimal promoter</a:t>
              </a:r>
              <a:endParaRPr lang="zh-CN" altLang="en-US" sz="1050" dirty="0"/>
            </a:p>
          </p:txBody>
        </p:sp>
        <p:cxnSp>
          <p:nvCxnSpPr>
            <p:cNvPr id="20" name="曲线连接符 19"/>
            <p:cNvCxnSpPr/>
            <p:nvPr/>
          </p:nvCxnSpPr>
          <p:spPr>
            <a:xfrm rot="16200000" flipH="1">
              <a:off x="1858853" y="1597149"/>
              <a:ext cx="230848" cy="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1" name="曲线连接符 20"/>
            <p:cNvCxnSpPr/>
            <p:nvPr/>
          </p:nvCxnSpPr>
          <p:spPr>
            <a:xfrm rot="16200000" flipV="1">
              <a:off x="3052324" y="2364926"/>
              <a:ext cx="229336" cy="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p:cNvSpPr txBox="1"/>
            <p:nvPr/>
          </p:nvSpPr>
          <p:spPr>
            <a:xfrm>
              <a:off x="2571046" y="2479306"/>
              <a:ext cx="1197764" cy="253916"/>
            </a:xfrm>
            <a:prstGeom prst="rect">
              <a:avLst/>
            </a:prstGeom>
            <a:noFill/>
          </p:spPr>
          <p:txBody>
            <a:bodyPr wrap="none" rtlCol="0">
              <a:spAutoFit/>
            </a:bodyPr>
            <a:lstStyle/>
            <a:p>
              <a:r>
                <a:rPr lang="en-US" altLang="zh-CN" sz="1050" dirty="0" smtClean="0"/>
                <a:t>TtgR mut operator</a:t>
              </a:r>
              <a:endParaRPr lang="zh-CN" altLang="en-US" sz="1050" dirty="0"/>
            </a:p>
          </p:txBody>
        </p:sp>
        <p:sp>
          <p:nvSpPr>
            <p:cNvPr id="23" name="文本框 22"/>
            <p:cNvSpPr txBox="1"/>
            <p:nvPr/>
          </p:nvSpPr>
          <p:spPr>
            <a:xfrm>
              <a:off x="1459888" y="1251261"/>
              <a:ext cx="1197764" cy="253916"/>
            </a:xfrm>
            <a:prstGeom prst="rect">
              <a:avLst/>
            </a:prstGeom>
            <a:noFill/>
          </p:spPr>
          <p:txBody>
            <a:bodyPr wrap="none" rtlCol="0">
              <a:spAutoFit/>
            </a:bodyPr>
            <a:lstStyle/>
            <a:p>
              <a:r>
                <a:rPr lang="en-US" altLang="zh-CN" sz="1050" dirty="0" smtClean="0"/>
                <a:t>McbR G4 operator</a:t>
              </a:r>
              <a:endParaRPr lang="zh-CN" altLang="en-US" sz="1050" dirty="0"/>
            </a:p>
          </p:txBody>
        </p:sp>
        <p:cxnSp>
          <p:nvCxnSpPr>
            <p:cNvPr id="24" name="曲线连接符 23"/>
            <p:cNvCxnSpPr/>
            <p:nvPr/>
          </p:nvCxnSpPr>
          <p:spPr>
            <a:xfrm rot="16200000" flipH="1">
              <a:off x="3609120" y="1527788"/>
              <a:ext cx="230848" cy="5"/>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曲线连接符 24"/>
            <p:cNvCxnSpPr/>
            <p:nvPr/>
          </p:nvCxnSpPr>
          <p:spPr>
            <a:xfrm rot="16200000" flipV="1">
              <a:off x="5203042" y="2364926"/>
              <a:ext cx="229336" cy="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4909583" y="2479306"/>
              <a:ext cx="816249" cy="253916"/>
            </a:xfrm>
            <a:prstGeom prst="rect">
              <a:avLst/>
            </a:prstGeom>
            <a:noFill/>
          </p:spPr>
          <p:txBody>
            <a:bodyPr wrap="none" rtlCol="0">
              <a:spAutoFit/>
            </a:bodyPr>
            <a:lstStyle/>
            <a:p>
              <a:r>
                <a:rPr lang="en-US" altLang="zh-CN" sz="1050" dirty="0" smtClean="0"/>
                <a:t>NeonGreen</a:t>
              </a:r>
              <a:endParaRPr lang="zh-CN" altLang="en-US" sz="1050" dirty="0"/>
            </a:p>
          </p:txBody>
        </p:sp>
        <p:sp>
          <p:nvSpPr>
            <p:cNvPr id="27" name="文本框 26"/>
            <p:cNvSpPr txBox="1"/>
            <p:nvPr/>
          </p:nvSpPr>
          <p:spPr>
            <a:xfrm>
              <a:off x="7319014" y="1782826"/>
              <a:ext cx="1082348" cy="369332"/>
            </a:xfrm>
            <a:prstGeom prst="rect">
              <a:avLst/>
            </a:prstGeom>
            <a:noFill/>
          </p:spPr>
          <p:txBody>
            <a:bodyPr wrap="none" rtlCol="0">
              <a:spAutoFit/>
            </a:bodyPr>
            <a:lstStyle/>
            <a:p>
              <a:r>
                <a:rPr lang="en-US" altLang="zh-CN" dirty="0" smtClean="0"/>
                <a:t>PRMPv10</a:t>
              </a:r>
              <a:endParaRPr lang="zh-CN" altLang="en-US" dirty="0"/>
            </a:p>
          </p:txBody>
        </p:sp>
      </p:grpSp>
      <p:grpSp>
        <p:nvGrpSpPr>
          <p:cNvPr id="40" name="组合 39"/>
          <p:cNvGrpSpPr/>
          <p:nvPr/>
        </p:nvGrpSpPr>
        <p:grpSpPr>
          <a:xfrm>
            <a:off x="146342" y="3852504"/>
            <a:ext cx="4772514" cy="1635696"/>
            <a:chOff x="1238548" y="1019697"/>
            <a:chExt cx="6579567" cy="2255032"/>
          </a:xfrm>
        </p:grpSpPr>
        <p:cxnSp>
          <p:nvCxnSpPr>
            <p:cNvPr id="41" name="肘形连接符 40"/>
            <p:cNvCxnSpPr/>
            <p:nvPr/>
          </p:nvCxnSpPr>
          <p:spPr>
            <a:xfrm flipV="1">
              <a:off x="1481072" y="2419964"/>
              <a:ext cx="716937" cy="26340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238548" y="2695112"/>
              <a:ext cx="3492572" cy="256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8"/>
            </a:p>
          </p:txBody>
        </p:sp>
        <p:sp>
          <p:nvSpPr>
            <p:cNvPr id="43" name="圆角矩形 42"/>
            <p:cNvSpPr/>
            <p:nvPr/>
          </p:nvSpPr>
          <p:spPr>
            <a:xfrm flipV="1">
              <a:off x="1400579" y="2624420"/>
              <a:ext cx="877923" cy="152632"/>
            </a:xfrm>
            <a:prstGeom prst="roundRect">
              <a:avLst>
                <a:gd name="adj" fmla="val 50000"/>
              </a:avLst>
            </a:prstGeom>
            <a:solidFill>
              <a:schemeClr val="bg2">
                <a:lumMod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sp>
          <p:nvSpPr>
            <p:cNvPr id="44" name="圆角矩形 43"/>
            <p:cNvSpPr/>
            <p:nvPr/>
          </p:nvSpPr>
          <p:spPr>
            <a:xfrm>
              <a:off x="2727603" y="2419313"/>
              <a:ext cx="1078187" cy="269677"/>
            </a:xfrm>
            <a:prstGeom prst="roundRect">
              <a:avLst/>
            </a:prstGeom>
            <a:solidFill>
              <a:srgbClr val="35A23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6" i="1" dirty="0">
                <a:solidFill>
                  <a:schemeClr val="accent6"/>
                </a:solidFill>
              </a:endParaRPr>
            </a:p>
          </p:txBody>
        </p:sp>
        <p:cxnSp>
          <p:nvCxnSpPr>
            <p:cNvPr id="45" name="曲线连接符 44"/>
            <p:cNvCxnSpPr/>
            <p:nvPr/>
          </p:nvCxnSpPr>
          <p:spPr>
            <a:xfrm rot="16200000" flipV="1">
              <a:off x="1719826" y="2962410"/>
              <a:ext cx="229336" cy="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1617926" y="3020813"/>
              <a:ext cx="434734" cy="253916"/>
            </a:xfrm>
            <a:prstGeom prst="rect">
              <a:avLst/>
            </a:prstGeom>
            <a:noFill/>
          </p:spPr>
          <p:txBody>
            <a:bodyPr wrap="none" rtlCol="0">
              <a:spAutoFit/>
            </a:bodyPr>
            <a:lstStyle/>
            <a:p>
              <a:r>
                <a:rPr lang="en-US" altLang="zh-CN" sz="1050" dirty="0"/>
                <a:t>p</a:t>
              </a:r>
              <a:r>
                <a:rPr lang="en-US" altLang="zh-CN" sz="1050" dirty="0" smtClean="0"/>
                <a:t>hef</a:t>
              </a:r>
              <a:endParaRPr lang="zh-CN" altLang="en-US" sz="1050" dirty="0"/>
            </a:p>
          </p:txBody>
        </p:sp>
        <p:sp>
          <p:nvSpPr>
            <p:cNvPr id="47" name="文本框 46"/>
            <p:cNvSpPr txBox="1"/>
            <p:nvPr/>
          </p:nvSpPr>
          <p:spPr>
            <a:xfrm>
              <a:off x="2820693" y="3014973"/>
              <a:ext cx="1016625" cy="253916"/>
            </a:xfrm>
            <a:prstGeom prst="rect">
              <a:avLst/>
            </a:prstGeom>
            <a:noFill/>
          </p:spPr>
          <p:txBody>
            <a:bodyPr wrap="none" rtlCol="0">
              <a:spAutoFit/>
            </a:bodyPr>
            <a:lstStyle/>
            <a:p>
              <a:r>
                <a:rPr lang="en-US" altLang="zh-CN" sz="1050" dirty="0" smtClean="0"/>
                <a:t>McbR activator</a:t>
              </a:r>
              <a:endParaRPr lang="zh-CN" altLang="en-US" sz="1050" dirty="0"/>
            </a:p>
          </p:txBody>
        </p:sp>
        <p:sp>
          <p:nvSpPr>
            <p:cNvPr id="48" name="文本框 47"/>
            <p:cNvSpPr txBox="1"/>
            <p:nvPr/>
          </p:nvSpPr>
          <p:spPr>
            <a:xfrm>
              <a:off x="5090573" y="2397598"/>
              <a:ext cx="2727542" cy="369332"/>
            </a:xfrm>
            <a:prstGeom prst="rect">
              <a:avLst/>
            </a:prstGeom>
            <a:noFill/>
          </p:spPr>
          <p:txBody>
            <a:bodyPr wrap="none" rtlCol="0">
              <a:spAutoFit/>
            </a:bodyPr>
            <a:lstStyle/>
            <a:p>
              <a:r>
                <a:rPr lang="en-US" altLang="zh-CN" dirty="0"/>
                <a:t>hef1a_MBCR-NESVP16NLS</a:t>
              </a:r>
              <a:r>
                <a:rPr lang="en-US" altLang="zh-CN" dirty="0" smtClean="0"/>
                <a:t> </a:t>
              </a:r>
              <a:endParaRPr lang="zh-CN" altLang="en-US" dirty="0"/>
            </a:p>
          </p:txBody>
        </p:sp>
        <p:grpSp>
          <p:nvGrpSpPr>
            <p:cNvPr id="49" name="组合 48"/>
            <p:cNvGrpSpPr/>
            <p:nvPr/>
          </p:nvGrpSpPr>
          <p:grpSpPr>
            <a:xfrm flipH="1">
              <a:off x="3103145" y="1019697"/>
              <a:ext cx="243465" cy="262575"/>
              <a:chOff x="7689324" y="3336240"/>
              <a:chExt cx="1073825" cy="1086707"/>
            </a:xfrm>
          </p:grpSpPr>
          <p:sp>
            <p:nvSpPr>
              <p:cNvPr id="52" name="椭圆 51"/>
              <p:cNvSpPr/>
              <p:nvPr/>
            </p:nvSpPr>
            <p:spPr>
              <a:xfrm>
                <a:off x="7689324" y="3508547"/>
                <a:ext cx="914400" cy="914400"/>
              </a:xfrm>
              <a:prstGeom prst="ellipse">
                <a:avLst/>
              </a:prstGeom>
              <a:solidFill>
                <a:srgbClr val="35A234"/>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sp>
            <p:nvSpPr>
              <p:cNvPr id="53" name="等腰三角形 52"/>
              <p:cNvSpPr/>
              <p:nvPr/>
            </p:nvSpPr>
            <p:spPr>
              <a:xfrm rot="20700000">
                <a:off x="8245836" y="3336240"/>
                <a:ext cx="517313" cy="445959"/>
              </a:xfrm>
              <a:prstGeom prst="triangle">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grpSp>
        <p:cxnSp>
          <p:nvCxnSpPr>
            <p:cNvPr id="50" name="曲线连接符 49"/>
            <p:cNvCxnSpPr/>
            <p:nvPr/>
          </p:nvCxnSpPr>
          <p:spPr>
            <a:xfrm rot="5400000" flipH="1" flipV="1">
              <a:off x="2819490" y="1869873"/>
              <a:ext cx="844994" cy="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曲线连接符 50"/>
            <p:cNvCxnSpPr/>
            <p:nvPr/>
          </p:nvCxnSpPr>
          <p:spPr>
            <a:xfrm rot="16200000" flipV="1">
              <a:off x="3127320" y="2962409"/>
              <a:ext cx="229336" cy="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6014525" y="4139011"/>
            <a:ext cx="5827864" cy="1425917"/>
            <a:chOff x="1238548" y="3950314"/>
            <a:chExt cx="8263145" cy="2021763"/>
          </a:xfrm>
        </p:grpSpPr>
        <p:cxnSp>
          <p:nvCxnSpPr>
            <p:cNvPr id="55" name="肘形连接符 54"/>
            <p:cNvCxnSpPr/>
            <p:nvPr/>
          </p:nvCxnSpPr>
          <p:spPr>
            <a:xfrm flipV="1">
              <a:off x="1481075" y="4939983"/>
              <a:ext cx="716937" cy="26340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238548" y="5215134"/>
              <a:ext cx="3492572" cy="256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818"/>
            </a:p>
          </p:txBody>
        </p:sp>
        <p:sp>
          <p:nvSpPr>
            <p:cNvPr id="57" name="圆角矩形 56"/>
            <p:cNvSpPr/>
            <p:nvPr/>
          </p:nvSpPr>
          <p:spPr>
            <a:xfrm flipV="1">
              <a:off x="1400579" y="5144442"/>
              <a:ext cx="877923" cy="152632"/>
            </a:xfrm>
            <a:prstGeom prst="roundRect">
              <a:avLst>
                <a:gd name="adj" fmla="val 50000"/>
              </a:avLst>
            </a:prstGeom>
            <a:solidFill>
              <a:schemeClr val="bg2">
                <a:lumMod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grpSp>
          <p:nvGrpSpPr>
            <p:cNvPr id="58" name="组合 57"/>
            <p:cNvGrpSpPr/>
            <p:nvPr/>
          </p:nvGrpSpPr>
          <p:grpSpPr>
            <a:xfrm flipH="1">
              <a:off x="3133869" y="3950314"/>
              <a:ext cx="243465" cy="262575"/>
              <a:chOff x="7689324" y="3336240"/>
              <a:chExt cx="1073825" cy="1086707"/>
            </a:xfrm>
          </p:grpSpPr>
          <p:sp>
            <p:nvSpPr>
              <p:cNvPr id="66" name="椭圆 65"/>
              <p:cNvSpPr/>
              <p:nvPr/>
            </p:nvSpPr>
            <p:spPr>
              <a:xfrm>
                <a:off x="7689324" y="3508547"/>
                <a:ext cx="914400" cy="9144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sp>
            <p:nvSpPr>
              <p:cNvPr id="67" name="等腰三角形 66"/>
              <p:cNvSpPr/>
              <p:nvPr/>
            </p:nvSpPr>
            <p:spPr>
              <a:xfrm rot="20700000">
                <a:off x="8245836" y="3336240"/>
                <a:ext cx="517313" cy="445959"/>
              </a:xfrm>
              <a:prstGeom prst="triangle">
                <a:avLst/>
              </a:prstGeom>
              <a:solidFill>
                <a:srgbClr val="FF9595"/>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sp>
            <p:nvSpPr>
              <p:cNvPr id="68" name="椭圆 67"/>
              <p:cNvSpPr/>
              <p:nvPr/>
            </p:nvSpPr>
            <p:spPr>
              <a:xfrm>
                <a:off x="7811296" y="3599846"/>
                <a:ext cx="263670" cy="26367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445"/>
              </a:p>
            </p:txBody>
          </p:sp>
        </p:grpSp>
        <p:sp>
          <p:nvSpPr>
            <p:cNvPr id="59" name="圆角矩形 58"/>
            <p:cNvSpPr/>
            <p:nvPr/>
          </p:nvSpPr>
          <p:spPr>
            <a:xfrm>
              <a:off x="2727603" y="4939332"/>
              <a:ext cx="1078187" cy="269677"/>
            </a:xfrm>
            <a:prstGeom prst="round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6" i="1" dirty="0">
                <a:solidFill>
                  <a:schemeClr val="accent6"/>
                </a:solidFill>
              </a:endParaRPr>
            </a:p>
          </p:txBody>
        </p:sp>
        <p:cxnSp>
          <p:nvCxnSpPr>
            <p:cNvPr id="60" name="曲线连接符 59"/>
            <p:cNvCxnSpPr/>
            <p:nvPr/>
          </p:nvCxnSpPr>
          <p:spPr>
            <a:xfrm rot="5400000" flipH="1" flipV="1">
              <a:off x="3000108" y="4584706"/>
              <a:ext cx="533179" cy="2"/>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1" name="曲线连接符 60"/>
            <p:cNvCxnSpPr/>
            <p:nvPr/>
          </p:nvCxnSpPr>
          <p:spPr>
            <a:xfrm rot="16200000" flipV="1">
              <a:off x="1719025" y="5653075"/>
              <a:ext cx="229336" cy="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1617125" y="5711478"/>
              <a:ext cx="434734" cy="253916"/>
            </a:xfrm>
            <a:prstGeom prst="rect">
              <a:avLst/>
            </a:prstGeom>
            <a:noFill/>
          </p:spPr>
          <p:txBody>
            <a:bodyPr wrap="none" rtlCol="0">
              <a:spAutoFit/>
            </a:bodyPr>
            <a:lstStyle/>
            <a:p>
              <a:r>
                <a:rPr lang="en-US" altLang="zh-CN" sz="1050" dirty="0"/>
                <a:t>p</a:t>
              </a:r>
              <a:r>
                <a:rPr lang="en-US" altLang="zh-CN" sz="1050" dirty="0" smtClean="0"/>
                <a:t>hef</a:t>
              </a:r>
              <a:endParaRPr lang="zh-CN" altLang="en-US" sz="1050" dirty="0"/>
            </a:p>
          </p:txBody>
        </p:sp>
        <p:sp>
          <p:nvSpPr>
            <p:cNvPr id="63" name="文本框 62"/>
            <p:cNvSpPr txBox="1"/>
            <p:nvPr/>
          </p:nvSpPr>
          <p:spPr>
            <a:xfrm flipH="1">
              <a:off x="5090573" y="4927742"/>
              <a:ext cx="4411120" cy="369332"/>
            </a:xfrm>
            <a:prstGeom prst="rect">
              <a:avLst/>
            </a:prstGeom>
            <a:noFill/>
          </p:spPr>
          <p:txBody>
            <a:bodyPr wrap="square" rtlCol="0">
              <a:spAutoFit/>
            </a:bodyPr>
            <a:lstStyle/>
            <a:p>
              <a:r>
                <a:rPr lang="en-US" altLang="zh-CN" dirty="0"/>
                <a:t>hef1a_tTgR-KRAB</a:t>
              </a:r>
              <a:r>
                <a:rPr lang="en-US" altLang="zh-CN" dirty="0" smtClean="0"/>
                <a:t> </a:t>
              </a:r>
              <a:endParaRPr lang="zh-CN" altLang="en-US" dirty="0"/>
            </a:p>
          </p:txBody>
        </p:sp>
        <p:sp>
          <p:nvSpPr>
            <p:cNvPr id="64" name="文本框 63"/>
            <p:cNvSpPr txBox="1"/>
            <p:nvPr/>
          </p:nvSpPr>
          <p:spPr>
            <a:xfrm>
              <a:off x="2856303" y="5718161"/>
              <a:ext cx="771365" cy="253916"/>
            </a:xfrm>
            <a:prstGeom prst="rect">
              <a:avLst/>
            </a:prstGeom>
            <a:noFill/>
          </p:spPr>
          <p:txBody>
            <a:bodyPr wrap="none" rtlCol="0">
              <a:spAutoFit/>
            </a:bodyPr>
            <a:lstStyle/>
            <a:p>
              <a:r>
                <a:rPr lang="en-US" altLang="zh-CN" sz="1050" dirty="0" smtClean="0"/>
                <a:t>TtgR-KRAB</a:t>
              </a:r>
              <a:endParaRPr lang="zh-CN" altLang="en-US" sz="1050" dirty="0"/>
            </a:p>
          </p:txBody>
        </p:sp>
        <p:cxnSp>
          <p:nvCxnSpPr>
            <p:cNvPr id="65" name="曲线连接符 64"/>
            <p:cNvCxnSpPr/>
            <p:nvPr/>
          </p:nvCxnSpPr>
          <p:spPr>
            <a:xfrm rot="16200000" flipV="1">
              <a:off x="3120975" y="5611778"/>
              <a:ext cx="229336" cy="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69" name="曲线连接符 68"/>
          <p:cNvCxnSpPr/>
          <p:nvPr/>
        </p:nvCxnSpPr>
        <p:spPr>
          <a:xfrm rot="5400000" flipH="1" flipV="1">
            <a:off x="1274546" y="3422972"/>
            <a:ext cx="612920" cy="1"/>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0" name="组合 69"/>
          <p:cNvGrpSpPr/>
          <p:nvPr/>
        </p:nvGrpSpPr>
        <p:grpSpPr>
          <a:xfrm>
            <a:off x="3472215" y="3067202"/>
            <a:ext cx="3950828" cy="923410"/>
            <a:chOff x="5318990" y="3796667"/>
            <a:chExt cx="1918194" cy="482971"/>
          </a:xfrm>
        </p:grpSpPr>
        <p:cxnSp>
          <p:nvCxnSpPr>
            <p:cNvPr id="71" name="直接连接符 70"/>
            <p:cNvCxnSpPr/>
            <p:nvPr/>
          </p:nvCxnSpPr>
          <p:spPr>
            <a:xfrm flipV="1">
              <a:off x="7236296" y="4186739"/>
              <a:ext cx="1" cy="92899"/>
            </a:xfrm>
            <a:prstGeom prst="line">
              <a:avLst/>
            </a:prstGeom>
            <a:ln w="12700"/>
          </p:spPr>
          <p:style>
            <a:lnRef idx="1">
              <a:schemeClr val="dk1"/>
            </a:lnRef>
            <a:fillRef idx="0">
              <a:schemeClr val="dk1"/>
            </a:fillRef>
            <a:effectRef idx="0">
              <a:schemeClr val="dk1"/>
            </a:effectRef>
            <a:fontRef idx="minor">
              <a:schemeClr val="tx1"/>
            </a:fontRef>
          </p:style>
        </p:cxnSp>
        <p:grpSp>
          <p:nvGrpSpPr>
            <p:cNvPr id="72" name="组合 71"/>
            <p:cNvGrpSpPr/>
            <p:nvPr/>
          </p:nvGrpSpPr>
          <p:grpSpPr>
            <a:xfrm>
              <a:off x="5318990" y="3796667"/>
              <a:ext cx="1918194" cy="393432"/>
              <a:chOff x="5318990" y="3796667"/>
              <a:chExt cx="1918194" cy="393432"/>
            </a:xfrm>
          </p:grpSpPr>
          <p:cxnSp>
            <p:nvCxnSpPr>
              <p:cNvPr id="73" name="直接连接符 72"/>
              <p:cNvCxnSpPr/>
              <p:nvPr/>
            </p:nvCxnSpPr>
            <p:spPr>
              <a:xfrm flipH="1">
                <a:off x="5343534" y="4190099"/>
                <a:ext cx="189365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flipH="1" flipV="1">
                <a:off x="5345509" y="3799582"/>
                <a:ext cx="1" cy="389578"/>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flipH="1">
                <a:off x="5318990" y="3796667"/>
                <a:ext cx="56975" cy="0"/>
              </a:xfrm>
              <a:prstGeom prst="line">
                <a:avLst/>
              </a:prstGeom>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1299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Plasmid construction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4699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 results</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47680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Follow-up experiment(By </a:t>
            </a:r>
            <a:r>
              <a:rPr lang="en-US" altLang="zh-CN" dirty="0" err="1" smtClean="0"/>
              <a:t>jesse</a:t>
            </a:r>
            <a:r>
              <a:rPr lang="en-US" altLang="zh-CN" dirty="0" smtClean="0"/>
              <a:t>)</a:t>
            </a:r>
            <a:endParaRPr lang="zh-CN" altLang="en-US" dirty="0"/>
          </a:p>
        </p:txBody>
      </p:sp>
      <p:pic>
        <p:nvPicPr>
          <p:cNvPr id="4" name="Picture 22">
            <a:extLst>
              <a:ext uri="{FF2B5EF4-FFF2-40B4-BE49-F238E27FC236}">
                <a16:creationId xmlns="" xmlns:a16="http://schemas.microsoft.com/office/drawing/2014/main" id="{5B50BCA9-F764-A140-A40F-4384E5BB03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617" y="1690688"/>
            <a:ext cx="5719390" cy="1781292"/>
          </a:xfrm>
          <a:prstGeom prst="rect">
            <a:avLst/>
          </a:prstGeom>
        </p:spPr>
      </p:pic>
      <p:grpSp>
        <p:nvGrpSpPr>
          <p:cNvPr id="5" name="组合 4"/>
          <p:cNvGrpSpPr/>
          <p:nvPr/>
        </p:nvGrpSpPr>
        <p:grpSpPr>
          <a:xfrm>
            <a:off x="1811876" y="3971580"/>
            <a:ext cx="3958186" cy="1886048"/>
            <a:chOff x="14593262" y="23204078"/>
            <a:chExt cx="7034681" cy="3217361"/>
          </a:xfrm>
        </p:grpSpPr>
        <p:pic>
          <p:nvPicPr>
            <p:cNvPr id="6" name="Picture 7">
              <a:extLst>
                <a:ext uri="{FF2B5EF4-FFF2-40B4-BE49-F238E27FC236}">
                  <a16:creationId xmlns="" xmlns:a16="http://schemas.microsoft.com/office/drawing/2014/main" id="{B00BA728-47E9-4AE3-9650-EE15E33F755B}"/>
                </a:ext>
              </a:extLst>
            </p:cNvPr>
            <p:cNvPicPr>
              <a:picLocks noChangeAspect="1"/>
            </p:cNvPicPr>
            <p:nvPr/>
          </p:nvPicPr>
          <p:blipFill>
            <a:blip r:embed="rId3"/>
            <a:stretch>
              <a:fillRect/>
            </a:stretch>
          </p:blipFill>
          <p:spPr>
            <a:xfrm>
              <a:off x="14593262" y="23204078"/>
              <a:ext cx="3134224" cy="3209748"/>
            </a:xfrm>
            <a:prstGeom prst="rect">
              <a:avLst/>
            </a:prstGeom>
          </p:spPr>
        </p:pic>
        <p:cxnSp>
          <p:nvCxnSpPr>
            <p:cNvPr id="7" name="Straight Arrow Connector 9">
              <a:extLst>
                <a:ext uri="{FF2B5EF4-FFF2-40B4-BE49-F238E27FC236}">
                  <a16:creationId xmlns="" xmlns:a16="http://schemas.microsoft.com/office/drawing/2014/main" id="{DE91CCA1-EE9A-4E5D-A9A7-C4A7FCC9A064}"/>
                </a:ext>
              </a:extLst>
            </p:cNvPr>
            <p:cNvCxnSpPr>
              <a:cxnSpLocks/>
            </p:cNvCxnSpPr>
            <p:nvPr/>
          </p:nvCxnSpPr>
          <p:spPr>
            <a:xfrm flipH="1" flipV="1">
              <a:off x="16117058" y="25067394"/>
              <a:ext cx="1885360" cy="11029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0">
              <a:extLst>
                <a:ext uri="{FF2B5EF4-FFF2-40B4-BE49-F238E27FC236}">
                  <a16:creationId xmlns="" xmlns:a16="http://schemas.microsoft.com/office/drawing/2014/main" id="{2A6FC01F-7F04-455E-9865-83B8CF1D18B8}"/>
                </a:ext>
              </a:extLst>
            </p:cNvPr>
            <p:cNvCxnSpPr>
              <a:cxnSpLocks/>
            </p:cNvCxnSpPr>
            <p:nvPr/>
          </p:nvCxnSpPr>
          <p:spPr>
            <a:xfrm flipH="1">
              <a:off x="16698174" y="23936177"/>
              <a:ext cx="1423397" cy="579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1">
              <a:extLst>
                <a:ext uri="{FF2B5EF4-FFF2-40B4-BE49-F238E27FC236}">
                  <a16:creationId xmlns="" xmlns:a16="http://schemas.microsoft.com/office/drawing/2014/main" id="{44440F43-D829-4B58-9902-538084A5C85F}"/>
                </a:ext>
              </a:extLst>
            </p:cNvPr>
            <p:cNvSpPr txBox="1"/>
            <p:nvPr/>
          </p:nvSpPr>
          <p:spPr>
            <a:xfrm>
              <a:off x="18121570" y="23741012"/>
              <a:ext cx="2838186" cy="446274"/>
            </a:xfrm>
            <a:prstGeom prst="rect">
              <a:avLst/>
            </a:prstGeom>
            <a:noFill/>
          </p:spPr>
          <p:txBody>
            <a:bodyPr wrap="square" rtlCol="0">
              <a:spAutoFit/>
            </a:bodyPr>
            <a:lstStyle/>
            <a:p>
              <a:pPr defTabSz="872795" eaLnBrk="1" fontAlgn="auto" hangingPunct="1">
                <a:spcBef>
                  <a:spcPts val="0"/>
                </a:spcBef>
                <a:spcAft>
                  <a:spcPts val="0"/>
                </a:spcAft>
                <a:defRPr/>
              </a:pPr>
              <a:r>
                <a:rPr lang="en-US" sz="1100" dirty="0">
                  <a:solidFill>
                    <a:prstClr val="black"/>
                  </a:solidFill>
                  <a:latin typeface="Calibri" panose="020F0502020204030204"/>
                  <a:ea typeface="+mn-ea"/>
                  <a:cs typeface="+mn-cs"/>
                </a:rPr>
                <a:t>Sorted Receivers</a:t>
              </a:r>
            </a:p>
          </p:txBody>
        </p:sp>
        <p:sp>
          <p:nvSpPr>
            <p:cNvPr id="10" name="TextBox 12">
              <a:extLst>
                <a:ext uri="{FF2B5EF4-FFF2-40B4-BE49-F238E27FC236}">
                  <a16:creationId xmlns="" xmlns:a16="http://schemas.microsoft.com/office/drawing/2014/main" id="{A3C9351E-291E-4D0F-B022-C4CCDA2E98DE}"/>
                </a:ext>
              </a:extLst>
            </p:cNvPr>
            <p:cNvSpPr txBox="1"/>
            <p:nvPr/>
          </p:nvSpPr>
          <p:spPr>
            <a:xfrm>
              <a:off x="18025527" y="25975165"/>
              <a:ext cx="3602416" cy="446274"/>
            </a:xfrm>
            <a:prstGeom prst="rect">
              <a:avLst/>
            </a:prstGeom>
            <a:noFill/>
          </p:spPr>
          <p:txBody>
            <a:bodyPr wrap="square" rtlCol="0">
              <a:spAutoFit/>
            </a:bodyPr>
            <a:lstStyle/>
            <a:p>
              <a:pPr defTabSz="872795" eaLnBrk="1" fontAlgn="auto" hangingPunct="1">
                <a:spcBef>
                  <a:spcPts val="0"/>
                </a:spcBef>
                <a:spcAft>
                  <a:spcPts val="0"/>
                </a:spcAft>
                <a:defRPr/>
              </a:pPr>
              <a:r>
                <a:rPr lang="en-US" sz="1100" dirty="0">
                  <a:solidFill>
                    <a:prstClr val="black"/>
                  </a:solidFill>
                  <a:latin typeface="Calibri" panose="020F0502020204030204"/>
                  <a:ea typeface="+mn-ea"/>
                  <a:cs typeface="+mn-cs"/>
                </a:rPr>
                <a:t>Stable HEK Senders</a:t>
              </a:r>
            </a:p>
          </p:txBody>
        </p:sp>
      </p:grpSp>
      <p:pic>
        <p:nvPicPr>
          <p:cNvPr id="11" name="图片 10"/>
          <p:cNvPicPr>
            <a:picLocks noChangeAspect="1"/>
          </p:cNvPicPr>
          <p:nvPr/>
        </p:nvPicPr>
        <p:blipFill>
          <a:blip r:embed="rId4"/>
          <a:stretch>
            <a:fillRect/>
          </a:stretch>
        </p:blipFill>
        <p:spPr>
          <a:xfrm>
            <a:off x="1811876" y="1724894"/>
            <a:ext cx="1890805" cy="1820428"/>
          </a:xfrm>
          <a:prstGeom prst="rect">
            <a:avLst/>
          </a:prstGeom>
        </p:spPr>
      </p:pic>
    </p:spTree>
    <p:extLst>
      <p:ext uri="{BB962C8B-B14F-4D97-AF65-F5344CB8AC3E}">
        <p14:creationId xmlns:p14="http://schemas.microsoft.com/office/powerpoint/2010/main" val="2756919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1903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Plasmid </a:t>
            </a:r>
            <a:r>
              <a:rPr lang="en-US" altLang="zh-CN" dirty="0"/>
              <a:t>d</a:t>
            </a:r>
            <a:r>
              <a:rPr lang="en-US" altLang="zh-CN" dirty="0" smtClean="0"/>
              <a:t>ilution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361401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Plasmid dilution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76572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SV40 system</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606466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Evolution pathway</a:t>
            </a:r>
            <a:endParaRPr lang="zh-CN" altLang="en-US" dirty="0"/>
          </a:p>
        </p:txBody>
      </p:sp>
      <p:pic>
        <p:nvPicPr>
          <p:cNvPr id="5" name="图片 4"/>
          <p:cNvPicPr>
            <a:picLocks noChangeAspect="1"/>
          </p:cNvPicPr>
          <p:nvPr/>
        </p:nvPicPr>
        <p:blipFill>
          <a:blip r:embed="rId3"/>
          <a:stretch>
            <a:fillRect/>
          </a:stretch>
        </p:blipFill>
        <p:spPr>
          <a:xfrm>
            <a:off x="872643" y="2556832"/>
            <a:ext cx="1917525" cy="1480329"/>
          </a:xfrm>
          <a:prstGeom prst="rect">
            <a:avLst/>
          </a:prstGeom>
        </p:spPr>
      </p:pic>
      <p:sp>
        <p:nvSpPr>
          <p:cNvPr id="6" name="文本框 5"/>
          <p:cNvSpPr txBox="1"/>
          <p:nvPr/>
        </p:nvSpPr>
        <p:spPr>
          <a:xfrm>
            <a:off x="1492371" y="4192437"/>
            <a:ext cx="678071" cy="369332"/>
          </a:xfrm>
          <a:prstGeom prst="rect">
            <a:avLst/>
          </a:prstGeom>
          <a:noFill/>
        </p:spPr>
        <p:txBody>
          <a:bodyPr wrap="none" rtlCol="0">
            <a:spAutoFit/>
          </a:bodyPr>
          <a:lstStyle/>
          <a:p>
            <a:r>
              <a:rPr lang="en-US" altLang="zh-CN" dirty="0" smtClean="0"/>
              <a:t>E.coli</a:t>
            </a:r>
            <a:endParaRPr lang="zh-CN" altLang="en-US" dirty="0"/>
          </a:p>
        </p:txBody>
      </p:sp>
      <p:cxnSp>
        <p:nvCxnSpPr>
          <p:cNvPr id="8" name="直接箭头连接符 7"/>
          <p:cNvCxnSpPr/>
          <p:nvPr/>
        </p:nvCxnSpPr>
        <p:spPr>
          <a:xfrm>
            <a:off x="3001992" y="3296996"/>
            <a:ext cx="67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30" name="Picture 6" descr="https://ss0.bdstatic.com/70cFuHSh_Q1YnxGkpoWK1HF6hhy/it/u=3952043535,234021373&amp;fm=15&amp;gp=0.jpg"/>
          <p:cNvPicPr>
            <a:picLocks noChangeAspect="1" noChangeArrowheads="1"/>
          </p:cNvPicPr>
          <p:nvPr/>
        </p:nvPicPr>
        <p:blipFill rotWithShape="1">
          <a:blip r:embed="rId4">
            <a:extLst>
              <a:ext uri="{28A0092B-C50C-407E-A947-70E740481C1C}">
                <a14:useLocalDpi xmlns:a14="http://schemas.microsoft.com/office/drawing/2010/main" val="0"/>
              </a:ext>
            </a:extLst>
          </a:blip>
          <a:srcRect r="20911"/>
          <a:stretch/>
        </p:blipFill>
        <p:spPr bwMode="auto">
          <a:xfrm>
            <a:off x="3886677" y="2556832"/>
            <a:ext cx="2083238" cy="148032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p:cNvCxnSpPr/>
          <p:nvPr/>
        </p:nvCxnSpPr>
        <p:spPr>
          <a:xfrm>
            <a:off x="6208143" y="3296996"/>
            <a:ext cx="6728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utoShape 10" descr="data:image/jpeg;base64,/9j/4AAQSkZJRgABAQEASABIAAD/2wBDAAgGBgcGBQgHBwcJCQgKDBQNDAsLDBkSEw8UHRofHh0aHBwgJC4nICIsIxwcKDcpLDAxNDQ0Hyc5PTgyPC4zNDL/2wBDAQkJCQwLDBgNDRgyIRwhMjIyMjIyMjIyMjIyMjIyMjIyMjIyMjIyMjIyMjIyMjIyMjIyMjIyMjIyMjIyMjIyMjL/wAARCAE4AfQDASIAAhEBAxEB/8QAHAAAAgIDAQEAAAAAAAAAAAAAAwQCBQABBgcI/8QAOhAAAgIBAwIFAgQEBQQDAQEAAQIDEQAEEiExQQUTIlFhBnEUMoGRQqGxwQcjUtHwFWLh8SQzckOS/8QAGQEAAwEBAQAAAAAAAAAAAAAAAAECAwQF/8QAJBEBAQACAgIDAAMBAQEAAAAAAAECERIhAzETQVEEImEyQnH/2gAMAwEAAhEDEQA/AOOCGsIkeZuF5JZAvGec8+7RZKPTIlMLu3ZNCtWcjKnJsoRxxmKDz74xtBJrpkvTWObBcCzk0XnCKqk3k6UHHAgaUZG7yTj2zQXoMVoYB3zYsG83VjjJql44TKHfJggKM0UNZGu3fGSRlsVWD6k3hdoAyPlCrw2G0IGSYjtgqo4QrwMXIabCgjjN+QKyIfYMwT3hMg15Xq+M2Yc3uJPGEUmscoQA2jBOpLc4ztsc5hQVhaChjvJonHOTA5PGTHxgAZBXGD2Dk4y63gWoYAEpz8ZsWMIKyYUE4ALntmMeMY8sVg2UEV0xGWsk8WcmqE9sPp9O80gSNC7E0FUWc9K8B+hNFptNHqfGg0kzDcNOrUqj5Pc/GaYePLL0rHG5enlzpQqsBRvpnon1t9H6bw3TJ4j4bv8Aw5apUJvZfQj47ZwgQXk543G6os49ABcJfasnt5zTIe2Rskeo4GTUn5zAlCz1xjTQtqJkijUs7sFVQOpyiT0Ph2p184h0sEksjfwoLOG8V8B1/hLImt0skJe9u4dc9o+k/AoPp3wpUIVtZILmk737fYZY+I6PSeMaV9LrIlkjbpY5U+4+c6p4N4/62ni6fOPl85tkA6Z0/wBVfS0v09rBRL6aQny5D7ex+c50qbrObLG43VZXc6ArNFSMPtAzRAxbLZfYSecjIvGNgDnBMtnjFsbIGM3YwkS0KxlkoYICjhMjTCgZJVB6ZHd2ySnblcgxk55zPLBHObY2euYCR3xzIttLGB1yLwqemE522cGJKJ5x7Gw2gzQjrC+aCawcr0LwpoNBY5OQoIckJ7XBElziVNpF83ZrIlayajcuACJs5mbYUeBmYjOAHms1yDZySsFHOSPq6ZKEA1HJCTr7ZsRX1yXlgYBpXzUhrnJLHbZuSInGEA9Vzzkw183kGi44zNpXEQpPTMUFjxmEjYPfJw8DnEE1QqDeYCcmXvjNoFOMIhicntHWsLSqLoZAi24xbJBl4yBuqGTcnB0bxdmjsa8ndDCDgcZFozts4aoRoMMkIqF4IcffJLIWPXCYkKKrtmwQKOasAfOQuzj0DasCPvmivGADEHJljt64bAZvf8YQCsExrnI7mPfCAY7SKvBtHmgSO+TDUOuADEebEZByStzxhV5HPbHA0F/y+mAKMSeDWGLgNQxjTxLNKqEkByBYypN3Qdp/h74MYRN4pPE6nbthbijfU502p1lS05uz16ZPTIng/gUGj8wSGNOW6fOUEmvV5SrHgnPQwkxmnXhjrF0kTRa/TyaPUIrwSrtZT3GeQ+O+EP4P4pNpHshTasR+Zexz0vw+UiUIzfKkd8F9a+Cr4t4ZHq4lvUxccf6cz82HKde0+THceS2KzBXWsZl0MsN+YpVquiMh5LJW4VecPGucA8is7T/Drw2CbxKfV6ldy6dV2D/uJ65zEGgknmVEUncQOM9d+n/Bj4V4GkbKnmPyzAcn2zfwYW5brTx47p/V6vYpYEAZWDxR0k3bz85DxAybxGti+rHsP98p5JIopbkO8j+C7/fO3bqmLovHdC31H9PSQooD0Hj57jtnjc2neGZkkFMpIIPvnr/hniKtGF6BewGUP1d9NRzJL4ppSBfLxqOL7m8x83j5TcYeXH7ecNHg2oDCMWs9sEyE85wMGr65E5NVF85twMAFdjnBfxYwEvISadwN1jEYRPHGR3XhFUHrmFOOMWwEjENRw4q8GI+bwuylx7o02zCqrAPF3xhI92baM3Qxy0yKrTZJ0sYz5PfCeWpWsrlTmlZ6V4OQLqjX2x2TSAgkXgfwBc9DldNJr7RLq6cYs8xQ1jy6LyxRwT6YM3TDobxJ+eTmY8NGK4AzMfRcsTDQ8+4yagDrmNNuPA4zbMuy8zYthxXXAs5uu+bsV2yB464GIrlTk2lYjjAId7UMMV2CzjDQ3E32zZBbIbuarCqbHHXFskQvHOT3ccZEAlucbhjFAmsJ7ACKTzhQK6ZNlAPGDLDpjJMk++a8wgUM0D2yZQbb64vYQLg9euQ86jVc5lAtxxkjGKvvi2aQYswybMzDbXGDQ7T0w4YEZXKEiILHzkvw4RbwkbW2a1D0KGHIFjGbwyRUvODVxVVZwizVx74thEqB25zYHpOY7g8g4Lee2TaEthY9Mzy9p4zUbn5yTPxi70ENp7ZEq3F4QHi81uvmsIGgu3nNbzfGbLXxeZtvKNGjfOdz9E+AxamvEdQweNL9BH8QziwjMyqOp989I+mtNL4f4K6uGG87gpzo/jz+26vxzeQ3jPiAjDjdtB6XnPEywkakIJdGxqQDnZ8/bI/UEjOSq9T0GVPgHi2t0mu/DzRsYnega6f7j4ze5dvQxw627XRxlfLMbGReqn3H3zrdHUsIDDnoQcq/DdGsiqyrtU9QB3zoYYVQDNJPtnSWr+nPDvEVHn6dNw4DAc5zvj/0JE0cT6CK2Bplvt753K8DCg4rJfaL45XJfTn0hH4TAJdSFfUN26hcuJ0cAgXt/pli7c8XgW2sKIw6k1FY4zGON8ReUvSRuzH8oHX9+2c5rdNqZJFhj6g25UcA+32HvnpU+lilBsc1Wc541u8N0rNBpvMqztuh9zjs6VK5/SSzwEea21Ogvvl9IZtV4TPErcOh6mhnD6abxHxLXfiNXGyx36eKWvjO78PAeEIbIbjDG76LyY9PINYBFM6j1bWq8B5hYcDOu+rPAhotQ8iN6TyEVOB9znIghTRFHOHyYXGuCzVQsjN7j+mSIBI4vNPS1/TJ6+wwOScO7lk6DjFytiwf0wqtuFYrjqAo3pbImShjbxDbdYoYtzZMioxZAT1whloc5F9OVUHBODs465Wj12chk465pp1U8nnK8TNEvPTFJNZuJ5xzCq4bWzakVxmkns5SnUnsc2mpbpuyuFP418sy11w6TpsuxnNGSW+DkxqJVXk5XAcKu5pQbo8YBJVJ5OV0et3AqTycBNK0Zu8OBzBdGdAeuZnMtrG3fmOZi+OnwdKAAOeuaayKwvlG+c0yjpmLAID/AM4RVDDNrGAPk5utpxbDcSLG15KRtxoZvZuXCRRgHkY+yB2G+mYFI5x0Rr3HIwMoAPGTYNoVzhQ+3MVRV98xqrp0xyhjPYsHBggWTkWc9BmgrMOmFoYWJYUcL5lj7ZuPT8c5kkQA4OHYaVcizsMLGPRzkXHFZFDI23demFoVxgkQgdMJF6jjAqcDk5NgrqecC6subW6vHCqHlU2aKhSLwwPqvtg5aJBwAMgN/GSXoLGSVgRWSIBHGVIAy3NDJ7CVvNbbN4YflrthQGFO3Icgc4wXCrWCcjr7YtEgEsXkwOayG700MPo4GllFsBfwScJju6Ut/BPCf+o6gRyGj7dx+mejyQfgPDooS1hRWVH0r4PpdOPOLkuBZFf1OW/i5edGWNQy1+UHPQwx4Y/66fDh9uJ8YQTaoKG4IsEc1nU+A+AR/hklchwwsdGB+cro/BBPJFKpIZG6db+3sc7LSQx6eEBBtvsOmVhP10ZZddGYoUhHpFYwhN0MgpHAxhFHXLQmqnCVkbrNhuMRtMoOKyIw5xvdeQIsdMARuuT1xbVIJUO6Pf7Cr/ljzpR6YLnsMZOG8b02oEyyMhWNT0PJP7Yz4dOfSPUB2LZ0eu0/nKbHTOWnY6bWHqT0ujxkWa7VLvpa+NeGf9U0FWWYDgAXnlniPgOu0chMkEpXr6oyCP3z17wt1lSnNWOOMpPqDwX1mVfEHjB/hG4/ywzwmcc3lw13HlgSzR4OQkiH65b6/TQRSMUn8w+9gfyytamaj2ziyxsrnLiMj/fChRVZByVNDpmllAW2yTan4H9sWWSjZ7ZOWUOTXNYo+4nFDh1pgy9cWssfjIMtR3kUkIQjK1pW2ToGSu+KDQ3zk2eQMbwiSkrlTKxcy0Eug+QT7ZoeGuH3ADHY24+cMJj0rLx8n6fyFTpCqWRkBDvG0DLFnG3tkFdYvUTmnKH8hOPwlrDgDM1PhMj0Bj6+IKCBQwreIqR05x7wHyqI+AMeTmZdfjxmY94fp/KEZuPfIM3fBAkCmycdSenOGxzixy+oA5KZ6Irm8D5REnfjDVuUs36YpKBIXpecl5pDdMWVu9YXfurjpleiNLIK5zZdOpxRn6UDhEAZecVmwMrKx68YxtTbXGV6Ah6HQYfeNvXnFoNmNQ3AvDxIoSyBiqzAA3ycKs1pj4gUgHoeO2LyNZ23kDMd3p5GYAWa7yeIb2uO/GbXcDyMmxJGCcsPfDUAju23jBJIwOTgbcCCM1QQk4SbAnnM1A5JGN1ivmHdwMYRjdnK0QjuAeRkSwJ6ZFyHbgc5ZeHeCazxKRU00LMSQC3YffDHC30FbS3Qw6R8Z3mh/wAMpHTdq9RtkB4VRwR7Z13hn0X4R4cgP4VZZO7SerOifx8r7aTxZV4ydOQLKkd+mQZSoPvnvr+CeHyKFbRwEVVbB0xDW/RngutB36NUYjqhrHl/Fuuqr4a8LW2JzYQ3yM9G8S/wzeIvJ4bqdw6iOQf3zmfEPprxLwsGSaH0DncvOY5eHPFFws9qNIypurzsPpjw7Vah0I0u6O+pXjIfTelmOpVmgkIY1aJf889V0kXkwL6AvH650eHxf+qrx4ciyaRdNpgiIi0OlZWrEzTkUuw8WOx/2y9kp+CcXdAp4rOizbrk1OiywRRA8C/thFK9sE26+4rMVtvO4fpjKnYzQsjCiZR1OVx1AJ4JP2wLalQeTWMlx5obphLoWMqYdSlj1XlgsgK3eSpNpSOTkROL/Ni88oC5WSavy2IvDZL3erCjg3jWiQaypj8QJ63jUWrDdDjg2KQeQReLzaGCWy0Y3e4w5kHa80CTyDj0NlI9MkRpEIH+rKn6gGs/DuNN4oYmA4jKDjOg2Fje4/bI6vQwa3TNFNGGBHUjkYfWkZzceI6uXXee6amUSmyCWQf7ZXyqRbKBfxnWfUfgc/h+oYwl5ISe9EAZy0tovFEfBvOLySyuOzV0UDsTZBzbIWHTMMnFd8G0roDxxmVOBtHtbIPSrZwqsXUsRi7RNI3XjM5d1URD7+MXbfE11xeMCIq1DtmbNx9WXFQPhxyP1zRjCLd5rUNsIoftgX1S8A41cRBqAuHj1C1ZOVrSAmweczftAo5cxK4rPzlkB5yDMHFZXJKbIvNPOUPDWMfEcFgdt0MiyG+vGJjV7VskZv8AGg9cWqOI5PP5jmYsJlPNZmPVHGrqSmHbIxqVN4ME7SD3w0ZVlqxmOtsxAttkiabaRxmk49V8DIySKfVffHZohxGp6YNupAwB1JFlccikjliAFbsNHJtuMKIxd3hNqgdRi7FhY9sBJK4TGRtmRDx3ySKCpaxz2yuO6txPOMwFieOhxAVUBc5Eqwaq4zaPtcjucn54d6rDYD8oqT75KO91ZFy9ki6zQchbOSRzy/Te6sAxrgm8AdSTxuOTU7zd4WbMdFAG4ZIlCBuwYNiryJPIGAMBI2UVk1QgChfxgC4AoHOn+kPBJPFtWrttMSnncCc0ww5Zagk2P9L/AEjL4tMJpQUhBBJI65614f4XpfD4Vi08SqFFWB1wumhXTQLGoFAVwKwnmAd878MJhNR1YYSQQlVFZoSqOuITamj/ALYrLr0iid3YAAWScuz9XtcrIGBOTBsXWUnh3iKaqPcp+2WkcnA9slXozYrFtZp4tVA8UqBlYEcjCbxXXIlrxi6qj8B0T6VGUsoAJG0Lz++XTPQrBgBWPYE3mncdME4zTTvZ6YCRuOmY7V2xKaY3Q/rk7VW5GF88YvPqxGPSLPsMhLMa5OIE75Bya71jRRDrXLG4zWDaeST+I/AxXXfUGl8LiuSbSxi6uaQKPt7k/YZza/4heG6vWpDG4DOaBAO1ue1gY7Cld1pwWQNyPe8fTU7RtvpxlVo9TJLCGoAMMeTSuxJ556ZCzPmCU2f2yv1MQ3npjP4eVFFWTnJfWH1Av03pRMfXKxpY/wDVjk2V6X66TUsm5Nu35OQ36jTsN4BAPUZ5hp/8VZUZDqYtSAwuoShAHtRH987vwT6k0/1BoTqoEkEYO0lk285ep9Ju46TT6zzP/OM7/bnKfTyrdjnLBZxV7fvRxA2r0avnDByR1yvDoeQMIswOM9qj6o8Ii8R0btRWQA0VPX4OeTanSS6SRopAeOl57XraaBtp2muozyL6hlkGteN1Tdf5hwD/AOcw/k49bc3knaiki9Vg5MqrIF4zdbVJYi8DFKpcjpnDqs5sb0Rx1xeLlWUlgPnCh03+o5t5Vo10w0qXStMz+YaHGbGoKk7hXGF2BpCQOMg4Tf0y8bJ7PaLgSLZ64tLpk8osAQax2NBZBPGa1CqECjLljTHORTQ6ZifVktTpZNtp2yziUGx0xqNIgnPP3ypY054uWVZwKKkHCxxSyqQ39M6Exw/6BmKIlNbQMuZQueLn/wADITZBw0cARaI/cZ0CRRNzm208NdBlaxv2Occ+NOK/Kf0zMvPLiHRczDjj+n8kLuu5gc0kR31eTiR/MA7DJSDdJQ6j2zk05djUETZYGACgEi7zCxIPPORiJY13xW2mmIlQXfXDiJYwrg4B0ZjXtmzIbCHnKmwYM67SOLOQUBxzgniPBXMKyItjrk5AdVUgg9s2snHpHTAqZFjsjg4WKQKtAVh7JG/VuvpmzIOoBwcgJJIyIa+ApxWdAxJMQi0MxTv4PAwDOxFKuTVJHFcjAaaMaeZSmzhokHIPUZH8Mym1POajjZSd/fCz8MY9MGfvhFXmsJDpZJ3tQSAe2KY76I74J4JqfGtaNPp13EepjXQZ7f8AT/gsPg2gWGMHceXPuffOH+hPCn0mvOpYMARt/wDYz0wtQ653+DxcMd/bbxYy9tOT2xZ5CB1ybyi6vEp5hRsgL750SNbS2p1Coxs5z/jM5ngj0cNvNKwJ4vao7nGfENRGJVVnFMQFrqcLodMV1Es8q070Pso6AZN7VjNdmvB9OdJpACd8nFnLVZWCizi4YAADgdcH59qR7d8J0ezq6gmhfGT0+sWSUx3TA9DlFrNWdJpX1MkqQxoLZmNAZwXg/wBSa/xT6/jj8NkM2j3KJGdTz/qPwPbHrot7e0NCWXg0cr501ETcxO3yvIyyST089c2ZuK4ybFRQu71cisv3FYnLMLpR+ucx/iP9U6zwfV6ZINQ8KOG3Mq8ADI/Qnj0nj/gkmo1RDTwzGMsBW4VYOK46FromEh9gPnBNpWYWzEj2GOLIrDliR+nGG/DmVbU2P2xyIrzr6s/w8l8c1Sa3w+VUnAplPT/3lHF/hD4sYo3k1cAYNZVQeOff3z2KCAh9rKV+RlrEi9F5rKur2Jv0p/pvwaTR+HxQT8+WKUnqfnOgEKrwBko6C89c3YPfFpcaMS7emcd9UfQ8P1HMjyytHtIplHI987MMCcw9eMILHk7f4NeFCcE6ydE/0dbzstD4Po/CfD49BpE2woK+/wA50EgDqR3xQaYltzDpjRYpn0Ije4v6YQIwFOv6jLKRCptmAGLuykkEgg4gVG3+En75otR5P75NlETcdDmiySqf6Y4kN5bjN55z9aadfxIniVlk78WDneMpDFeozkPqqKSJt4DFT0vJ80/pWWfpw/rcU3bM/C+k7eMmyy7i9cZBXk80A8DPNlZbJjSShySxq8YGmZUsnGWFPQNg5CW9tfzxch3QJAY9u3v1wciLx75KRtgHfBEtW7C05G2AWuecEpVnKseTgJHkDkk5uCVC/qrHFa6OCEhh7HMk5O0dcC+tRVIHvi58QAPHXKmy1s4w2Ae+LGR2c0OBmxqd8fNfGaEqqhuucP8A6fGjxzFUvBtqWsVzeRBV4+LGa2netcjKnQ0kdVRo3eZjB0sZ5LCzmZW4E33rRGTQgqSx5wLSnyxY5wLszIADRzPaBmRQC27nIojIu8EnNwaTdF5krWfbJsgFAflOTTYsjMavJMNzgr1yQ0oYkq3bIouw11OBIoWVjuOFVmIuuMVYOZ+Py40pYUoxXdF6SWa+COMg/qUkcZBhJ5ppeM3tkDHd0x7CPmEELX3wwdQKwGok2AEDJQtxuYYrszMZQA8c5MkiuOMCWXg1WEVhKOMCrW5/M4s4yihksjnMQBaU5Y+GeHS+Ja2PT6ddxY8nsBhJbdQAaTwrUa3ULHBGxvvWd/4B9CspSaeUq3Xbtzrfp/6e0/hWkRSlykeo5ehVHbpnd4/Djj3fbfHxfdV+j8Nh0Me2O69jhZOvthpCMXcg5u11J1FfqJmViea98rtQXlF2QR7c5czQ7x0GJCBd5DCj74yU2n0gkneUqvmgim29ssrKAC+cZXSohsWftgZbWULdoeP1yfR7D8xmO3p7ZuKB2YC6PxhYStkMOmPRlBRAAv4wOFZfAfD9eUOvhGo2igknKf8A+el45ovC/D/DQw0ejh099fLSicm0ovgg8fpi0uu8sWx+wxjo2dQFaiCPvmn1AAv1E30UfF8+2U7eJo9AUSegvpisuqN24LC7FNXTkcYFyC+qtFH4ponSTThSo4L17Zyf0doD4PodWgYhZZgwHToK4y18T8WhVCgJL9OTdcZSpq3QhRtodBd19sWWUnRzddWniMZahZI9hjcPiI4N7R+2cj+LLcBq/vkRrpN1b6HxzkzMWO5PiIYijd5a6KQtGCaF5wnhGqSXUjc8hAIsFSM7T8QkUY28cdMudp2zxjx/Q+CaYS6liSxpFUWWPsM5F/8AExElKroHCnpZ655z/iZ4/roPqiSONyoWNQvPQfH3OcMPHdVYZm9QOPch62+jvCP8QtHqJ1h1kLaZnNK5/Kf1zshKrCwbBz5Ej+odbI2x2UofcZ9I/RWtlm+lvD2mLb/JX1NyTxh1TvTo53KixzkF1IMdlqzWomUQluvznIarxeIaxoldrXr7Yek2r7U6hi52SenAb7IG772euUiapJySkxU4eHUyeZ6jfsRkbCzaUAgg85lgndVXijN6wel98ZVto919suJqMgAN/wBTlF9SKs2iI22fcZdyrtoA2DlV4qSICAAR/pI648u5pnl6edyJtiLdPjAMnoBIq8sNeimbhQo7jEdTsMW1CSRnlZS70xiLIqLamzgndK5q8XeZkWuTi7SgtZ75Mwu1Qecoy0uKglX56HJrH6vzH3wZXfLXQDvlzD9VKFOUI6jEpmWEbhjc0IBKKdxPtiLeEayUsedua44NMcdohvMG49MEV2sSQaxzT+GanbsK8DucbfQt5e1gN2Xw0vX0QjbzAFArJbWRhvPGFGimTbtFD3yb6WZ+3GK4bFk+gZNaqrSr+oxaLVShyADhpNFNfC/yzF0WoU2BhPHoWQF5dUzWLzMK2j1rGwOMzNOCdLh5V4FA1mSBAQ1c5gi20D1IvJSBWq+oGcG4wZZYDsDkmVkUAi8wFSoRepzbbgAp6jAMjkVOQeT2zC4ViQLvIqoYMSKOYsRVSet4raEi6qOeScxmDONvFZqNSTdcDJOhMxrocWwKsqsRfbMdlkPtkY02Egi675o7Waxd4bJpkRj8ZPam2hjGn0rSJ6ULZbeHeAyamQeZGVXLxwyy9Hv6U6QLIhv9MKmhdVpR3z0bQfRUBRbUEfOXen+koEXaVBHyM6Mf4uV90+Nry6DwnU6pESOP1Xznqv0h9Ow+E6USkI8zc79psZZ+HeCabREkIpPyOmW4AXt0zo8fhmDXx+P7qQNZhbI7sjuzVujKbHTFHOMveLuBZs4FQjIx4/ngHIvg84eSgl5XzSbegvDaRDNsGLvqlZ9jge4OCM5awAP1xSeQ1R4+2TaFmJF6iiemam1PlxWCRWVMOpaigIte5wOr1S7XVpuQORf8sNg9L44iii9EfqT9sqPEPG46WMOvmPwqk5yH1L46dDopJIDbjsfbPOJfFZ9dKH1UjMb6g9O+LkrHDk9ykGsjNuNnHTENVqdQVIMhA+M5/wCmPqOd4o9B4jOZEahBOxs//kn+mXmr5sC8jPK/S+HG9q52BYtfq7g4xpzx0r5xc6Yk7jhkiPAZqHt75E67PScqF1KpRrIosyxgbQB0vHIAsQoLx37YYxtL+WOsYVOhE2k8YgnCRiMtTkjt++dvqfFliXgi64s/yzlNTpqUq464jqfFG00e2csyr+VwP7ZrhlJ0xyx/FN/iDov+pVrkjvUKApIH5hnmckTo4DoQTnoHivi8MsZ2SFhdWvOczJqNHvY+Q7H3Y1lWyqxmUnoPwTwttbro1mXbDdkjqR7Z9AeD6xINLHAoCRqAFUdh7Z4XoPEINOwZY5FJ9jnX+H/V2nhWpJCpUC+ORlY2SaTljl7ereIeLLpPCptRIRtRbr+2ef6YzTNJqGVAZGLfko/uCQcNDqdV45CrFZINKrbk3dZfk+wx5NOAbQUT+YDocjOljC+lkMkhVE5B5v3zodKG8uiePc5WQ6YF90Zpgeh743DqyrCNhtI45yMV1bqrBOgvJKVKdfSf3GKJqtw61Y/Y4ZDvHI+4zaM6aBtKPUZVeLRFtMzxn1fHIOWKkqArGx2OVXixeFbR9p7c9cbPL0891rXOS9g31wEmwxgp+uM+KyiXUh2Uhu5vr98TmcQUeabPOz96Yg+WWY+ng5B9IC1H74eGZt9ADae+Zq5EVgUN11wHZWWBi9KegwQgZRbEGs22rDyEDrgmZwTZPOLapsBpRHKSosDGYvEGKc0Pi8FJAFiDlhROD2RmMkdcqZtMc9elpBqfNBCbbGZ/Fzz85UqTAfQeo7ZNJZF5LZp8kgudWtq3GbWNbynE00c4I5vG01bbuf1yp5YczPvEtZEItgGsWXWKbJb7DM/FKHDAE4/mxPkd8k9gKzMVPiPuDmZXy4DkCImbgnkZpVZnrthnVhRs2RmRIy2TyD0zzNMQChP5eCMkEfcGJ7YcRMoR+CL5GGnGxtw/KO2MbKxb3Uo3A96w4IU7RzXXBlnf8gFXhpYdoJTqRhewEYmolTxhQCIxY/XIadZL2jk+2WWh0Muq9JQ8msJhb6BXTRebKAoPq650Xhf0x+JkBMbMp7jOk+n/AKTij2yTx2TncaXRQ6ZAEjC12zt8X8aSbyVjha5/wz6V0kaKREVPyM6HT+EaWAColsfGOrwBQyd50ySem+PjkRSFFHpUZIgDN7s0T7413X039zmmas1v980xsXgGE2eMgTRyJcg5FySOmASdx0BxaRycwyENtJ57YtNKYyWPTAITlmB5rK6eQqpBIHzh/wAUJUJUg3++Jyurvter9smpA/EMQW9u+BfUAxN1ZwLF5uQLG/AHq4xaU7ZFBpQ3zkgrI7VaN6q7dBiEkbkMzNx3rqcaCkTMFPoPsMDqU2MwLUprvk6NSajwhfEY5YZr2yLXWtvznnGs8Pn8K1cmj1iFQCSrEdR2Iz1+IxiQEjjJePeC6PxjwaaEKsuo2nyvdWxztWOWrt5f4FITv05J5G+M+xHtno+h1i66Cz/9yipF+ff7Z5lAs3g2tC+IQT/5dUBwV+x6Z1XhHjOm1mrOo00ZQoakiAPCnob74rjp12zyY/66nyix46Y0mkWr4+5zEUMFI6Hpj0MSsRZv7dMJHLekotOgQAKCPkYUgAbQoB7YwI6UCufbIyBdtgixj0W1ZqYrHJvOf10Asgjg/pWdNqC3K7SSffKfVxByR7ZNOOA8WhHhmvJlhP4VgLZV6H3xbyfCZkDprYTZ6FqOdl4gElhaHVQeZGB265zsv0x4I53CWeI3Vdax7jTDzXGas2Sk1Xg3h8ZZXXUzj8qR8i/nLb6H8Fk1upk1us0wKv6gXF83fAwvh/054NpmDpG8zqeCx4/bOy0UUxjEcaeXFXQDLxuKPL5Ln9aSLjzdqNYHAJx1NM8kZA2n5w0elVotjKCPnqMLBcLGMjj2OSiFHjk04DEcdzkGVZWLWLPcdMumSNoxxY7XismgUkvENrHnjofvjmJWk/KKra9RyR743p33JXcc4OOMklaph2yaJseiKzSIpnzCRR/TKrxKVHheKQGuxPY/fLhYweQMpvHtOY4/NQDnrZyr6Z5+nn/iMcnnuAd23p84uqvq1CHgDpeWkxSnLDnpfzlXZL2DSjrnm5+2ICo0bMu7vWCmFR7aIHvjLaqNnKj7ZDUAPMiLwtdci7VPYUekjMRYSUa74nqHIUgt0x2SKJEbkn2AxN0UgAir98d7EgVNKiAE7L5yLSJtZQ3I7YZwY69VKB2xJYQzs9XZ4ypVaMhtmm9dEnocJDIjou7qO2COjJUM78DoMOIxCqts9WTlRoXaSQ1VgmULqCGPp7nI+a8luOg4C5vYz8SKRfPXFLT4iTxxcNHyAOuJmSQJ6B1OGZWXTFe14JZzHQoccZfLcKRsTsoplN5mRZy7EsLOZiPivNNMrR1+Yixzmy4khHl+kqebxLTShJa2+nGDu2Eqp3NeR9M24w62LvrWbo0I2PajgFLP6N1AHnGEmjMmzk9ryZ+004IkUlVa+ORmg1PtDdOmR3xpKTG1ODyD3yx8P066hg9AH3Iy8ZyuoDfhXhZ1M+7uR1z0PwTwhNNGpcJeVvguiJCE03zVZ1cMaIB3z0PF45jFYw5EAvCisYD1xifmgDr+2Z5+a6aynvMyW/EPxFd8a01uN56dsWlymVUkW3TNMwBzRkAHX9MXlnHbAWpvIPcXkPPBOK+YxNFTmAkcjjDQ2cLX/DmjJx/tifnsOCScj5o6iycQ2LMjMbr+eKS/5iEMCO2bbVBrBJBHY4BZ5JXKrVDriPtXzQNFqQUel60D3zch3jkAkcjHniSUcimH8sTnVouHHH+oYhtW6lyrgG8Q1sxYIi0QORY5yw1JoiiOcrpQfOG/p0sdMiiIwKS3rJHbjpk9ZGhjNi2+cF5jQy0QTHfUZk0quwANg4t9Ga8L8Oi1MSSM6kE9jwfcfBx6XwdoCW00xCjsT/fF/B4XibdHTgnlAwsZ0cg/yuhH3GPH0djitf4JBqmLamMFvcHA6XwvRaBGTTQKgc2/H5sv9WQzH+WV7RFn4NYrdidIRcmuwocf0yx04Io2Af6YtDEB0HHYe+MNwOO/tjgpxJLYjnb3PvmCPzS3YDmh1yMSkKpbk1eQkkaOYFeWI6ZVIDUgKCFP3xEp3bkY3MrU3fE2J2EtfI4zOmr9RAHuuOMTHh6sxJXr1yyLqWQ3YJxpY0Loa4IrF7Gyuh8OCitvHbLiH/IO0qB2zNMoAK1RGHnjBBB9+uXJ0nYsTgqSasYJ5FXUqwNo3v2OB08ln1fmHB+cjqUYOJFBrvhs1mFN0DxdjJbmhamFqemQ0r7o7PPHOFsyoVbqO/uM0ia0yo5DL9800Ici/wA2aRa4HBXnJyemiAQOoOOIqcXoIBusD4npl1GjkQgkV0HOMKfMF9x1rJGnjOX9FY8p8RhMRZRt2D/u5xCQrSpGhKkWzZ0f1V4Uz6i4+5uhxf8A5zmSzxylQrBQNpv3zzfN/XJhoq8IExCD8x498BJfmhTfo64zqw8ZWRAR7YIMZNwQWzH1HMplfagdRK0i1GtV1xZ6YDbbe+PravsCWT1OAdQ0wSP0luozSejn4Wnb/JACH5bEvPZfSmWmo0R8ogym+4vEdkcF+ZZUe2VJtpJDEc0u0FlBGB1OukijIIBPYZA6zzJQgjZU6Djrm5tOZ6IU8Hrh8f2uYwqupYBWO5CDdZYHVrJJGQ9ceo4rJopPMoWeO+S0nh9uC7lSPfC4bXMInqpZiPT/APX75XLNtsgsee+W4ZgDEY9wB6++TQxw2G0tg/GOY6noccZSmk0mt1kPmwwl0urzMttL4hPpIRFBGVjBsDMybv8AD+OJqyKjBV5B4w/nBqUjlBxgGQxxqWI9Z65oSNHKpYAswrOfbi00YjK5YCsOssccDR7PUT1xd22yWSb6Ajpk1ayUbp2IxU41Cgkm5Xnv8nO28C0CtGHlO2v4c5XQSRpOqlQZG4BzpdNr9PptOSXLEcED3zq8ExndTa7fT6iGNQqjp+2OLqRQrOEX6l0sUdt6a/bHI/qXSTLayih853TyY/q8a686qucj+NHF5yp8f04H/wBo/fFpvqTTAcSLx7nK5RUrttPMdTL5ca8+/tl8i+TEFFcDOf8ApSGR9L+Nk4En5R8e+X7kV2waQJ5CTQOBLEGybzcjBe364oZ1UmlJPvgLTBk54HGRMoW+mLhy5s8Ae5zRoe374CCNKjfH64rKXEylNu3uWJv9BmOBfDAH4wRJPU02QZgmN/zHnpkXmEMlRgEdDR5xXzPXsNKavnM8xCFIUDb398DOLOJBZXnFdS4MbIQTY9IBzQ1CFvau+CLmR2RVsDnFaIRmgaUULUr39sUMbtujk/MP2Pzl7FAOpJsnIS6cGQGsWlOd8twwBsiqvCNoweRl2dKocWBTdshNpgi2vQ++TxPYHh+jm9LryB1Abaf3y6lZvL2ktde95TwtIjUkm2+1XWWm4mLc4o+2P0FXqB6j7YmBbccfOOak7mNdTgUj5AI785J1pFJNjjnr3ONJGNtk2MCyEmyaA4w4bal0KHQe+VE1LeIwdzcgX9sTVi25x1bJk+Y1dv4sKqIqjjge/tgC7I/lgHvybxUrdk89sblO4i+LOaZa7fb5GToKx40CEUOnByMeo2MgJ6Y7PENp468XlNIhDMfY1k2aVFzHqalLE8b+ftjPnlpWT/nTKSAsKJPpY1z8ZawIQ6FubHBxylYOsRVhXfHEXcKI5rnAAetOfvjaJRDdeecqQm9OhhLWOPjDCPypSV5U8jJAeg9xhKDgCz980iaE6U1oeO2DuxtrkdBh3UqtEH3sdsFW5eeccTUEOw2vTuDmCYLdGvjDLDuB5ys18boLFqw5By0W6IfUhWTR+dXKnkjqPkZ54+oQbzJ/mEnhjncaqczaeRG6OtVfQ984fePxfluoLA7Tx1zh/k2WzTK0LUXIAu7rzdYCl0rLGWBY88HHlhUM6y3d8AYrP5Euoj2xHYBTEjnObieOUbWJpUaU+n9cFEqxbn2218Y2myVPLQmjwf8AtGD/AAyadL3b0B/fLnppLNoJoy17n4bk84OfQwpW1i7nrfQYebVRmNPKoHdR5wGq8zzSAbTtzm2EntrLjAWhRG9QByXpqhQGaSIsltwckkbspAiLEHqPbNpZE8ttX2BwigMvuffIWN60Lvtm2kCybIxz1Jx7xG0wnuvI75MAAcqcgk6leGo3kizkhb65U0NxLjtHfzmZreycA9MzHqBNUEu9+ir+YHreBeFCVdLsCyexwsx8twBJbMvIrg5BVcRo2030YZ5FkYb003pYALuJH5RmRRBQHBpy1bfjDsoDK4sMw5B60PbIojqUkB6m+el5P0NpoFZ96UssfW/bM8ySONrADNyfnNzsFLhlqQ9SMkfLXyg7Chxx3x47F/xWmbeaawnU3mtPpmZWYy7R1AHfH5IIpJJZNtJX5TmmiSQIsakKFCgDj75Uy7G1XMXUElz6T0vrnSfQ30o31H4iZdQ0sWniIN7bDH2yoXw2RUZRTkNx3vPdfo/w7/pX05poiCrldzA11Odn8f8AtV43a5h08ej0yQxABEFChWAlnC8kXkp5uCLyrm1PJoknO6NLTjSK/JH64pM+0k8ftgX1DVV/tgeZeSxA+2IhDKgF2L9jmxLuH5gPisAWVTwDfvkBJZ69MQHYtfHP2GQsnrV4LzwGC3d/OQfUqrbaJY8cZKhWktdoQkkcN2zAgUR32Wm+cHBMeQy0p98OJlBIccdjho9omEq+5SCp7ZKKWPzCOFcdsgXRkCg1XTnIGNZVHQsvF9xhotn12sSarjCpDuX1AYhA5jaif3x4ahVj+a7YGU1SuY+PzLiZ1BI2sBftj00wcFq4+MQk2yc98VONxk7rAo43LJcYANe+JolNxhrtrP6ZCoE8d+o3kPSpofzw7kyGhgRAAxJ/U4QVI7FANE+wyBDueR9hktqg2STkwdg+TjIOKLlr6jtk2pbB611zSPw7kGv65s2yFu7H9sKAGFn7ZulKkE9OmF2gJfUm6wRVjGWrm+mIByJenPGJLp90jE8g++WsQDRgdhwcXkjJdwpHXFYcLtpQADt6HjGUP+YgW/n4yRVhHuHPHOJRM4ncKCB168Y9EsjGJVWrFHGQGAvv3Hzien1IEvlvVt0J7nHUkDDcpsY4B4ZOCB1qhYzcYfaNwAbuL6HIoVYcdcMg6E85cTUyeCG64LywrEgYxsLLXt0ODUbWIPTLiawenvY+MR8Sp4iVIBr9T845JIEsXwehOVWqmAsWRxdY0ZOP18xaU+oqFb1ftWUOoEW8PHIN44/W8s/H1PnyBKG/kEHrnOFfK2FlNqTuN8XnneW/20w1tHWayeOQAMC5PY81mauQxRI8jAlgBx1wbeVqapRvbo32wM0LyIhkmjVAbq/zDM5rXapE28QGkUeWb3mm73hdRqzqo44lU1d2O5wHkKh27VexYZcr2lYC41IVDd3ycdu+ofFayQhIzCxp7H6ZOWVQgAVhs63iMckexZDe7dZ3C6/XM1Ja2aKQsx52Ac4av0IfAaVlMKvtPJ46DF2lkh1JMEjUeReQ0mom2FSxG5SCB1BzNrvHIjgqoUEMcfejtqDnULqd4NA9z3xn8NJJEVV03brBJ65OEQLEkRlEqsbuqrMuEjlCHANC+/vmk3E8kJPNhRdOdOrN1MgOIvqJpAXPoUMAL9u+Wq2dNJMCqSDqT3xNVQEhnQgtQIPfC7+jlC/HJ3LA/fMyOqk0/wCIb/44PyO+Zi/spbSpGyqJGojhWxqKLfFt8wrxu/btlcjMNPWwSKLK31ySauwkYYfk6fOce06OnfE/rIJqxuHUZMpNqEVY1qQmwKsVlauqkknEhI3IKNYyniADkRllazuK9gcJ2Rpoy8pVwodCAaHJwEsIOrox+nqQB0zcWqYTuNthW5v5744Hj8gsps88g8nFZRCzpe59xWgAAejD/fMQ7URenUAnN62NkgaVWLFSKX3vvkNHOzECSOgR9zf2xzvQXf094FrPEtXCY42EIe3Y9LGevlzHGiewrjKT6S0a6TwpGCOjOLN98tJZ6Nfzz1vB45hi0xmohqJKUgZWNMFJLdboYSWYO5XcRisxQAmvT731zZSZ1Kp//Sr+MxtQm294A+/XKjVTseFHOIvqZFdaBJ78jItC9bVBh+b+WAfVL0D/AL5UvqWYH1H+mQRt7f3yLlVSLZHQdGsnucyKVtzEADtZ6nFUARLv9RjGnNrdmq9sU2ZouzOpJIHtmxLwVPNcYAzBSNxH75Euglu+DlltGfVFCNo5Vro9xk9JMzHee/Ue2BnpZ47ohs3fkzhaO0jisRrLzb56/GYxINqePjEfxADWehOSaUBTT13BvDZi+aVsd8EnmO5O2+e+AiVnPX9csoVAUCjeTrZxqNXBtgMDNKRLQ63Qxp2Kgk7qAxEAvJZ5Pa8LFQ3G42V/XNvMoPPTAMCg7k4rKrMu5zQ9sWxo2jeY5b36YRmq65rK+Iujgm6vp3OOo29Sxse364AZRYpeTkmjCx0O2QBAlUDiuv3wptgB+oGUkIKXWieMz0hBXIyaj/Jc9DRwOna4FDjk9a98DZGQgZP1++R8khgeoPbGTGhI6ZDrDZH5TiAgiUxsPjnK2CO5nVvzAkfr7ZYwyL6bIJPHGLNC41Ukqmgxv9ffANarTr5aE8MenwcWhll0vob1DqPvjWvV2EcgJ45GRmCzQJKBRJ5GPX2R+CaKWLzEI4642hAAIPxnPoz6KYn80Z/MuWSahbG1uDzjlKrVJBd0QfbByyoRfF9jledY6G/zDrQ65E6sSKXTueRmkRUdXqLQx8WeAPnOdfXuI2FlmUEC+P0yx15tTyQD7/2OcnrNRL50lqDf6Wcz8mfFlkV8XInKEzMgBoBeoNWP0yhlE2o3xs1kEHn9jjevZ1IZuX4LD+mIK7Bt8bqXv8vU55+dtqUXEMSsqeZvAogcC8Sl1IiKK3oU8knk5ItMJ33EeYT6yasHBa7R7Y95LLY3CxlYz9aTEzHNFItrPSs1LuG28w6bynZz5boOlHucpjLHtBZQQDYN9cZ0skUwHnyeXHe6l6frl8dlcdHXluNUZVVE/NWCTULJxIzbQSVIFV+ua1ksUQBhZCrD8q9TiRIYhS20E8r3GExs6Vra0Eg8ksm/g0CD398lJrC8DxK+4AUR7DEFSZW2wuDfU7qGR1KzxpupOedyd8OPRcFiNaiQhEQEgWGPtXTByeIb9MqhArIRVdW9yTlTpk1GptUU7gLJJ6DGIfJWS9RKwjIulHLHHocTUmv1M0BUDbG/NAc1grjSVGZJPLjFhSO+R1GpjmdD6YNv5SWuhhZJ4GQ7ZfPdurKNtfvjg4ir5c6iTUSIkh7E9szEgmimtlhmI6dT/bMx9HxXMZZHeBXO1uaroL7HNppmXVK0dGPcQTxeHikjKFByrcsR1Hzkp/Li00csciGj+UCr45vOKs+0SsVhWW7HJ9j7ZNY/L/8Ark23QIPBb5v3xdpUHrsIDzXthr4COfSwpGq6s3WKTrZDauWVR+JkQnpG7AVf/Blc2qMQtSbUnv2OGuSUSQShhGpW65BN9RhQY1G0BS9HllFHDeqZAeJTTEKLZVBskck5ZeGRy6/XQAs4RjQAFFheCWWGFVjEa0V3XXU5c/RTRJ4ujOhaU2Eo8D75p4tZZaHT2HTsum0McaKVAUDnriUklgnrknlBTgdByScUkcbCDV56/wDjSXoGTUhZNuy7wGpkqlJqzzkZCxbngn+mJ6ht5oHn75Nps1WoRHIALNlXqNQQ5Nce2NuS3J74nqY/TfxmeRwidYHmEYNMfbLLTF2X5HcZTxxVrCTW2vtWXWmchQDQrpWRj2qnoInsmRuB0FYZiRypoYGOQUKv5OSkc7OBfzmmkouFALEnriramQDYRfs3vh5X4HF8cDETK2/aVrnrivRxKTUyPKtHlRWM/iWlRbHqHfECakDfph0kCmwcnallGxKhX7jBzIW2ixm0mUp7d8yOQPOCf0GMH9JFxzj6xUAb4wOkW7HbH0XjKhkdRG6xk7yR7Xi+nvpQLdz2GN61T5ZA6HIaWBlTkKcmrjWy+TkWjUVYv24xv0r0oYF3VrF1iBKRCG9Ir3wsNKm5jx0Vc0U3Asv2r2wLtbqgNUR+mGy0slioGQ9T0ycQHmKSOowcE4nby6ojrhpWCy30VRd5USGOAVJ4sgnI6aBVNGh7DNyG2AU5B5tkfB63eATmVQxHU0cBG25ZF46WP0OaWZpHV2HUUcIqhDuP6/OBoxoVkFno3GWCorhqHUYkxrab6Y7GeQew64QB6mJSm08e2ViWsjRn8rg2PY5bS+oAkd7GVeoj2vvB4DWP9sdJt13Cx1C0QebxR3EX5eB0I/0/+MLOT6nQ0b98WIaU7qN3R75O+xYIJWk45sdD7YeFSJPk9fnF9OKN1ddxljGoJsC/jvmmNRYU12mMkRX1C+1Zx/iOhaJzILXb+ZT1Od7qp0067i1A++ct4t4hA6usiiwOLXri8k3GOTldRCZGDRgEXt2u1n7/AGwLwfhtI0wBBPFlf3P+2B8QVJdQpjkHJ2hQfy/pi5kk/ExQtO26RwF3cmvtnBx7tLWw9Q76aPcIkaR15tQdn2+cV0zxFGm1RmlaQ7UQNX7fGWGqjV9SC8axxK1KA1k/P65KWBVqUFWaqDbvyqegA7ffLxs9NZ+KKHTwnUspQyC6C7hwcnPo2RvKmgKwOOzdD+mWE4kMCJGY4GHNxjr98C2jaQUZZGXuAM1ka6x12qxpNkippgNQrKSfTQGbi0r6py0Ckz1QSutdhlimgjUFI3kQdwGwg0KDo0qkDqslZXGp0S1fgMi6VJZNS28fnVgAF+2aj8OTR6JdRNqi0jAmKG6Fe5+MtT4SkaK5kVgegMu4/tgzpkYEkWBwO+PjaXZGIs6h/wDLVdtUOD98qp9NIkv+Y+zn0i86X8NGAG8oVfthjpw4vy1+wXgYuOjnTmYNLuKyOPNUH1bxhmgXRzF9lXyFPP6Ze/h15pQVPWumSTR6diSTz8jDhTtivg1DCIbDIB8Guf2zMtl8NjIsMn75mHxF0QU70lSP1SA2tHrXbNxSCVQyhjHI1887fcffDaYrDCpljUuzAowFMD0N+4zWpAGnldWALEDcO3Pq/lnFqObYYnjSSVG9RqgTzf3w0GsNLBe7YKUV1H++JHR7VjlDkkN0A7e5xhNOyalJGIV9gBCmxdc1iujHjl3qTtYBLUE8G+vOAlYyMwhHG2jtFn3r5zcRKq6MA/VgCeDfHOYsL+fGV9DngiqB+cnU9iI6jTyaTVpGzK1orsR/CKvLPwHXHTeKQFN4jI5JWj1rgfrgG5dvMUlgovizXQfbGvCpng1qaySNZIUIC2ehHYX17Zp45N7G3q3mVHuJoViE07bi3JwA1y6iNCptT/PB6ibilPA656m/xcbbULuG9ySetf0wLShmPQIP54qZgFI43dvjFXkcng+n3vJ2pZO4KA9CATiWql3Dj7VgpJdyA329RxeSQ1bGu4ycqcQg41RZule3fLSI7iKr54yljkJ1IKnnLzTKWUAnn7ZOJ0zG3QbTjSCxzzeCjjq+LOHjiIWq56ZZBSqApAyn1cuyQMpsEWM6CWECP1A9M5LxNymq8tTQJsZOU6OGHkDcrdXmhMB374m06RxElqLDplP4j4k0MAaL8xaifa8zU6FvEgVZEI3Hixln4aSzAlv/ADnBeEappHYHsObzuPA3DtTEkj3xz2dddo/y7h7ZYAcfOIaQUtD2yySuhGaiK7VhlHI/fGoYSYRZByOsT0rQsg4zE1oLU/pkaVstJGE5rj3rK0OJNUFrcQOmXrJYI75TGFIdY0zIVdeOh5GTYqVJ4+eQL7jFJAELFuL74hq9fOfFo9iuYQK5WuuW0irJGCRx84hpXfi20siECwSOmHGuM8rA/lVenvgtTF5a2FuugxIna9Hi+cN0rFymoDWwPGaL7o1PJvi8pWleM7N35stInX8LFZos2XKlYQRqARdnpmpKC9eVajkV1ABc/wCn3xXVzlZGZaplPHzlEN5g3MnxdY2swEjIejC8pzOPNEvNFR++FOoEbetjY/mMnZrWacL5fz2xGeZGWRALN0K98RfXBpT3Yg8k9PgDHvCNDIztqZrBc2oOG9nozpvCJNQS0pIBH5R/fLFPB0jFC+mWUS1HV3jG30+oVj0HPTeGBOdv61zgBCV5zoZ1Fe4Aymn4UsL47ZeMZ5KbxaSJdMRMOR/PPPfFteIr2bTH7M3I57Ze/VPjMUciQS7CeoVlN5xE8gn9JcqjE0SLojpWZebPU0xvdB1M6seqoW9bcXfNis2CGkjlMCbxRQtW4AYKTw95IUPm1JuO4dyO3GZ+HZTtZyGVAVvtnHb0B2kfUQvMdrMWICqLPHOQ81YtIb4eq4/l98i8xo04JjU0Pa+9YeLSSQJ/8ohFA4vqbH/OMJDm6mhiZ9qSM7Ci3HC/GOiLStKu8TRwjltjAkn9RgNIdLG0MUMUkjMAGRWNs3cmu2Pan8AmiLiZnmkPojiThfuf7DOnDLUXjvSc7+EyxCPR6fUCYCvMkkHJ9yP9sQOklRi6IGrv75KJgiqXfax5IPUj7Zn4xRandQ9s2mWz9lhG/mAONnucwRP+Yyq/YAY6dTCFKiIk9r74EAvbIqqv/wCsoNotobcKB15zGAC2JAb+emQMY43SdT0o5NSCOKrrzgB44xasVCqf+3jIanYW/wAta+4yBnk/Luof0GR3qCpc2fcm7xGCVWzzWZjQMBHKkn4zMnZ6VmoDGSwAxD0FU9KGSklM+t2lfSRdD328HJ6dVSaXzUtNtFh0/wDeSEQfzJNxLN+U3yBff4zzdubSW+aPepQh5ANqKbDLgywih9Nh6ogc9R7YR23RdBIdooN357H34yEkashK/muyOxHthvYKq++Uu8hjAWm2N1Iqx7ZvVSsJEWN3kO2mBNkg83hZjvliVdqhLYEDk8e+BRE8pnO4EepgTyCKv+eOUzY1KeWS0rVuHTgnjnNmYsH2kBerWTZP/KysMJEW6JrG66rnpm5jIFDH820dT1/2wxn3D07bwHxFtRo5I6sxVR9wcffWdi2cX4T43/0zeNReyROAOvA7/rjLeNRSOdkg6WOc7/Hn/SKxjoHn5IXljxgXlMSglib6DKiHXGZht3N2AA6408WsAvySL6Fjj5NNDPq2PCcKD3wMuoLJTNlfM0sXLijfv0zBNUfUEnAa0cg1QEoNfxADOv0rExrdXnnonqcAKTR5rnO38MdzAt+k1365WKavI1BrpjixjYCe2IQHpZ7/AL44stA2RlBkxBVvb2zz7x3Ufh/EHsmwOKGdxqJ/RR6e+eV/U/iSN4vIb4X0nJy9HA3nlIY7y1c84nq3aVN3ce3Q5pPE9NtBLV7jrRwEut0u0+VKLP8ADmelwz4ZqSkwjA5c856L4ENtEGue/fPJ9Jqf/mIwBoG+P756n4HMrRoykEEcnKxnYydvpH9AN185YrKPbnKjSG1FDisfDNt4U1llEpXDSKtGr7YyDXAysikJ1JLAiuhyzgZXFn/3iP0ZjrqavDeWrghgCPnAMyhT/LCIwcX0w0ewJPCtO/CqBfbK3VaL8NYohT37fqM6CEqxruMJJCkoIoG8WobhdSXDqV5B6j+4xOYc7iKI6Z0PinhRDExkqfY8jKHVaTVAm0sDuv8Ati0Vqu1O10tTTryM3BrlKLZvyjuHPxlV4jqJNMzM7bQovceKzmtV9RLC6+QQx/io8YvQ3t6Kur3xgq12Rf3yB1aNHKC3Q9B75xWj+poxGy7jxyB3GOaDXjVB23EWdx3mgMN7S6UzBoqQ89BkGbUSoGVaJ9zWLxauJF2hgTfahjyamMbdwAPtfX98etnKZ8M0bGcPLye3xnXaeMAcCwKA+covDnG4OxAroLzp9HHvRWoc8jLk0N7NxptXk8YbiqObUemh1zbCx0vEopqqWMyDn4zm/Edaml08szttUC7OdDrSUgfi6BNfOcLP4kutgkgbapoAkmhZ7f0/fNJWOd7eb/UfiEPiniCyU+y7DVVc5SHfIiuvBZ9u0HredP4totDpNTKABJs5LKhIvvQ75z2ofSasSvHG8aqyxiVVpb9yBwM485LWftB5HDjZ5lgeoNdij/XCPL5o3EgmPsT2GZp9BOkbzOWY7goUC+QebPbAamCcOWgW3QBgQ1sB8+/PGYXHsv8AA31IkQBC+6wRdVY6c+2MLO7NHvDNHtKs5NUbq8jJ5OqiCRIdwvzAos8d6weljOp1ZiZgE2+hbsHvX3yuJ7NwTlfM8ptgFbmBogDt+uRj8QaMbVLCuFPt9vbv+2LldsJWMBSQ0g3AnkDn+YxIufxPrDBdq7rNdscl9ibq6MkZYlZaZedpPzV/OTjRpV3K5ayR6jXTKm5o2jUQAFmNkcgjthtU2oEcbAGMKoIO6w/vjmVg3YtEjLQbt4uyQoPXthEkG3sCvY9crIZXOjRQhBs9B2J/mfjGvPmldUZRFIN3mb+DwKF3lTyUcr7OxrK7hobsDcBf8snHo92nEgNq1VfHJ6f3/bEW1bogROgFK4PX25++Aj1BNQ+aoomxZBIu7/rl/N0fOrZ4kWtzkMqgHi657YIIjWOh3cE9TlbPr9Rp9ZG8ipKkhIB3cMbrn4wZlTT+IKzFypBPq6Cx/Pvl/J1tpjuzawiQOGO4D1Ecmu+ZiLReZPN5bvtDkWR1+czF8l/Ec4MZtirEG3oLLIpHHtx++aOqTYIgdgL7Qe7fF4OLS6tZPRtJcfmZPSw/X4rBpo9SzyrsB2EkC+h9qOefxT0s4ljnkETN5e0qHJ6tfAGZqxO4SNJFdB6NoobD7YtGJPJUyCnHJVhyubjBKtJRG47lG4Htz9setIFKaeQ+tloeleTXyAchIoGmADmkVlVu4B/r0xGcmGFw3q8xty7uCCPnGFleNY47pgtuCv8AD7fvhpVjTneHfaASRx711+ciWDqkYUtuIN1eYtrJIUO4tyD0KmuhGLSyNFIZIN26M9B3B4H9/wB8cx/DntCZUljICkPuIW+MBFDcvlM20spK1741E0cg83UK3mBqWr6jr+2EaGmIPDRrvZu5okjNJdTtW9GvprW6bwupZQXYttPPK/8AvHtd9UGTUFYyWF1VZRlf8syGgxtuO3sf2/rg4Y408wuABRK3zXGaTyLmelhq/FYZmQknnrRyu1mqVWuNiaBI574FdCeXU7kdAdtEV2FZDVpsiMh6Bqsj4r+uVz+lc5RfDNTsnUTs1F+SD3z1TwwF4FK2Vr8zCs8sTQMNNfU2HFGjXsPnPRfpHWaPVxxaNWk83aTskYk9u+aePOXpFu3QhX3enmu54xmKCaQAbTybvLSLQpEgMgoceojjG41UapoaHpj3v8c0P6H9stWnN+I6GZNDIVvdtJBzwLWyzzayVJSd+89fe/fPpXxzWaXQ6aJ53qOaQKSvqNEE8DPC/qHQ6ceJPJBWx5SQy/xc9QPkVk+TKSDeq5xdK6FS8ZUGwL7nIOGIiRh6gpN++Xi6Vm1YYsWVRaoRQ+2SHlO7yi/N2EAFRSnpu/X+2Y/JBzUpSRlUxkEnhtvY/Oeg/SU7hfw8rcoQN3Yg8/0zkRplRoniWrCq249WH98sNHPJpphw3l7SOvIUcZU8mqVy29u8Iljl0scgNqy2Cf65cAhRnn/h/wBUaKHSJcysSAiJEvC+xs9emOJ9VQx7FmmHnDThzHYFsRfXtXTNL5IqWL/XSrDKH7fGBi8QDNaut30vnORl+rY9VplbaqSyopiSzVk9D7e95xUP1BrdHNJqDLIV3bqc2Wrqf6Yp5ZvRZWfT28+IAfmPT+eOJrUI2qeQc8t8C+rB4nIkM5aN2HoDL+Y/+s7fwqYPfq9QNH75pLsSus07FkUnuMcQgcXlZHKFVRfbG4ZQxHIPOOrlGniEqEd85jxfQs8ZWPej/wCoWKOdcrIo5Iweo0kerjO4UT3wl0MsdvEPG/CfFZ9JMmpWFyjXGUeiRff575xE3g08cD8hnBLg7gCPcdvvnuP1L4H4lBo2fRqk4Bu242D3OeT63xPxAzMJWQLZPogAUV81mPksntjeq56CPyy5c7WUC65PXL3RFtANtgecPMS0rqfnqa5/TKmXWJNIVkVSxYUCCD8c5OXVaiRw8xPltRCHk8fbpX98xlvsrtavr9akspeU7orYiMAWl47otS2rlURmfzzexQ9k0PbvlT4dpzJP5m7bLR9Lc+YndT26HriaavVaHxFP89jtkAHpCk/tlY5US9vT/ph9UNVWvWRVTm26H9M9N0hLJuHF+/Bzzf6YnPizxzu4k2cEEeoH5987061NMrbmraM6Z67axccg/wC2YaAI4xT8V5kQdSAK9+uc1qvGp9P4gsQdijH+eTb21Xni8n4fTPKT6VFm88L8W8S1q6rUwQDawd2Ltz16V81xntkssPiGlZJVIjkG0gHtnnv1L9J6DTrNqNPqpQ4N8ruC8+4xeTetxz+Sfbz/AFEv5RNqWMjUQSxsg/8ArMVfJjDWYzZIFWGXj83ycPqdMyKJwQy2NiqLPerPYd8R8R1P+XGrIXkBIs8bv2zk3+sjX/UA6skSCOMgn817TVjj/nbBaPViBhOquGKFenDL3FYvLKZPJj8k2Vp2qjx06YUIZzLGq0+n5jkrrfBH9/3yik0GIoWdJNoaYA7aWgwHN1fGS0/lLGshBJDggxrt6jm/euMXWWQREkWCxiLkflWuQPvz/LDxzrqIJ5CrrIHWl9kPGO09DwKW1kYVSFCtZB/iN3RP3yv1pgjkLwMDMPSa6VjfmqpRFLRuNzcHiq6H9MUBiYMyhXUEsEYXXHU/zyZRJoTRziNys7kdVscHkf8AvJRfiHWSEBTA7hgv5rYew/52zF8rUpEdVY2x2qKav7jtkXZ5SBp1McSkH0jr9z/bHoNpGZd9lTGpo7j2PQ/pmah9uq3PI7s1Asws0B2JOZKJIn8+N2FqfTfJvE2nQAHyg1KFO42SO4w1Dh+U+Xo4/LQgO5G8mga7Dt84rLIy0YiQSSd55v4+BgVaPzPLMhaMi4/YHt9u2alclRF5jMT/ABdPvgJB9N5cunlGoJCKKU+xPT9brNQ6R0gkOplZhuvaCSAB3+P0zShZNPtjcOWYMwPG35/XJr5moVAm0bBRG7sD1r2ypT3YZjn1boG05KxnoCgP8++ZjDwOIofw0jGHZ6SOAeTf87zMpnsZ0V0iVVEj7jQU0R26ZJJXh08hMgYFvUZByK5r++BWVDNF5CMxXbtYcVz1yWolj3kAMCr7jGw5vr+uc/sWFhqjqGJBbc9C/wDUP+DHJDKscKqpsCmBPPqN5rUkyvHLp1UKFsqBQXr0+MUZr00qxM1q4pl5sjvzk2XY9mZoI3iETj1D+Ijnd7ZuRYTp1jdf8wCmYEfpWKaadJmO+VVkNqA54/f3yCLIrMY2SQBWG4fl4+cdxy0YyBfNIBpgb3e9fOSEYjfcCeoJBH6ED/nfIRsEILdSLvuP0+KyUOpAZkbjd6qA+P8AzkyUtgvDqJY3cRgJGxUybegB6fbGYiVgAaK0O0Uf4uf+fthFGnG6RZHMh6C9ovv9/tmoJIiFEzsqt+baL78fpxXxlU9gRRLqWcMpiCSFgF/0HrWRm0kjzSxRReiNgVYC6Wv+HDxqSpkXahSTbV2CuM1LAsTnUbS9blI6j2rvhLo7kWj04CuTub+EBjQBrvmmKtGyvGhKqQCQDR9j7g5vUrHNGwUAKwo23TIwhWTyphsHlgMCLLC7DDHv7L2QZ2edUoC7GO+GGTSa9dVIdoQeZ6eAaPTNPCm1UiTcQQ/J60fVhEkTzCmpUlASGW6BB9/5YTLVVv8AHp2h+ttLuiEis8DR0ST1+a+9isrdT9YiBvEp4JNhkYQRSXZVQAVI96s39xnCl5Z4SIFK7Be4cUoFV85qSVPJQEGR9hCgcJfQn+WXfJac8l9LXxrxufUS6XUaWcKpXpHY2MbUivY8kD/uOVGs1MbICmnZFDliqte0kV1/nkNIFMrsiBajLkA2AQLFDBHdIzSkbVK8ntz1yLldlvdYm2VPLDAo1iM7qZfYke14KRXSUx16mclm6X06fzycrI0cZU3IQbIH8PTCq8cWmkc2ZQQpJ4pSMWxsLTr5NxTLag71J56d8O6RNp1BiKsDSqDzzzmvLE2mssOSpJUWBfTDRINRO7yM6kKSSh6gD/fHb0W0AssLRG2SQHdyOK9vveG0+p1MErBGDy1tVWBIIHQfbnAuJWby4xuCR0wvp/v/ALZNNLPMdOSyMkvPrbkfYYSjdR8PMitGJquI0oZr9Ju82qRnTThIUkkdCgA6m2FDAzaaGKVZ1UwncQQSex5xjUtGnQE7gSoU9Pn7YXPvof6X0sWsh8ThhkVUYReYjAfmA5JH2ztPA/F/IV1JBljQkV0fknqe+c1BqI300GpY1NETGh3dBVH+2JQ6vyzIu4sN3B9zlzOzuHvt6/4d9Rwa5FjWSpaoq3W6s50OgnRvymwhpgc8K0XiWqi1Ec0S1uG5uLsg81ndeHfVBgURsQy+p3YdWJ6AD75vj5t3+ypn329Qik8w3WNmURpZIGUXhs/+VFvtWeLfyf5ZvxLWxRBQXRdx2ruagTmromXS3/GRTSGIUT0I65w/1R9Cf9SmafS6sRGiBE0QKn9euEl8Zi0GpSOale/y3Ruz/LLuHxaObSlmcBAOf/eTrlOyykrwzxP6fm8L1n4eYBXDDZLI3oJHtlS6GfzptqF2eiU4HXn79c9I+tNRo9bC0EqkgPcbqLINdxnn7SrECFJK2SOKoCv9s5PJON6c96pqQPo32Syb5IztGwVt4/nwaxbUwqpSbgsCDx14HTIS6h9dqXdiA+wuSDW/4wK+ISRtINnqogG+QfjIm09u1+kvqfT+FwT+aijm4gBXGOav6yfWK76dWCDaxkB4q+R9j7Z51K7yaoSvqGY8IqXVnNaeYxK+mUnazbVUAk7v/Gb/AC2zTSXT1SP6wYiODzCHdRVDhb7/AGyi8Y8T1cfj6acTq/TaSaA56ZygMqBV1DbJC+1SeeP0wGuM2p1Szibz0FB9zflPxink+qrHyfr03Q/UinQiCRzFLGStsbB65zXjXi880bo5LBzYIbcAPuM5o6mUwiMSMpHI+B7frklklKgrBs9PLBrv7++Gfk3jpGWWzX4iQySBWIXaF2k9BWSXRlVdzIhABkIU/bt74vLA8dsx5PLMOdzewxjz1Ad4lKIF8vnqa6nMftG2RxmTZp3Qhq5Hb7/fpi8p/DysnqEZG0nqDxxQ71/Q46j7YBttiUINGu3BxWTSSagKxe1A5kahXaqypu+imt9pJpX1GkjiBLNd7V60T+1Dvi/4dYFYDa8jkKGF0APf3OHaaXQygq28qKHwOhwUui8/SrKH2qGZgikhQoHP6i8nudVrJL6JvbJId7Wh37B3HTrg9OlQNLQWjW672GuMaEiBHMrApN6Ag/NXfb+32yMOkg0qSRuUYSUAFb1sfdvYf1yt6GgHr8Qsu5N1Ddu/i96PfJhpAxbzECu3QkA1XYZW6iYzahwVMRUbQpPpWun/AD5xzT6aAozzyNsWiF2m2+BXuf75ViriJvk2p5SjzR6QEB5A+T1OQ1MZR1klJ3uT6QOx/wCVmi8ii3ZyyNu8tR+Wzzz26YUzyzzqFLbT2jFnntj0WtEz5Yd1K0R2Iqv0HGRkpYfNR+G49J5BxjVBVLQRy/5V3tFA/e+5xKR28wogLWerAc/plahaqcD+bIBao5NBnNA37nHnhfT+HtMSm1Jiu5Wvkj/n3yv1Gp3BRNp1HFLXpNDt85PzY0hYQbGV/U0ZO0qen5TweO4x2DjaehcGFB+KCbRtCuORmZVGfSAAN1Ar1Fgf1zMXGlpeQP5MaKGLuzBht/h98O7LrN7ihqAbUseC3bMzMw+0X9DinOlURzrsHO8Fqa8lDrI2h2KqiJjtu+R7ZmZlSlr7QiiGp1KBSdttvZCOOtfvkPJ1EEBeNfKiewA3N89vfMzMPo7e2JG43yvuZSL2r+a+lY26RyEOXZQBXHVfiu4zMzJy/SrE4BVbWvUwq9xv56fpkooXdX81AoFlXI5zMzJxvRNr+HeK2naNxwoP5a/tzmFQ8zpMlgldjddpzMzL39guqMsUhsA8FeOCK/3wck0shHpjP8Kk8+n2+KzMzDap+ooGm1hjVjFJZ8tWHDfGEeCXQg+byrARurjrfI+x+fjMzMehv6CLnRRl43JaQ0t9h7HHdCkWpWMsdojUiT2XvzmZmKdwWdbGn8tIh+GVh+b11ZI/4cWjjV9MQH2oTwD1J/5eZmYqmekCjq6NFNUZG0qRzXc++F0+0kiN1NjoT6TXvmZmE9nvoyNbA0iwLAiKTuJQ8Xz0zc+1WhaBikRiAO6mrv8A8GZmZV9UvSUIdH8tvUzANu21Z9v2vK6HVSnUzbUBMJ9N9Ov8szMxX/kY/acOvV5JInqORmJAVbIPfCyaWdoFkikIlrZ6VFMtdczMx8ZsZf19ItHImk3bANkhVYj/AP0HUrfuO2J79JKiyLFIjdSqmr/foR/PMzMV6VieAfagJBDKHV14Fjm/9xjcjMsszyDlXUmjWZmZOPtOXVdLD9cMyeVMTDPApQEH84NVnMeI+La7xHW/jdXLIVDgpHfpT2r2HGZmZ0crY03dLPxHxgeKxwTGXy3IZ0A59QAHJ9j/ACyUHjci+GpTkGVwHU/wV/v/AGzMzJ53aud4qXxLxYlg+8tNyGv/AFf7ZVQMfxaF2byyTt9gf+d8zMzOe0/RmdZNRF5htKG0tQ6Drisis6ek04IAPciszMxT0nbcwg0twm2lAG4kdz1wzwOoE5iTaCqg/BHUe+ZmY76PfTDJCGVWjDEHg/6cko067UUJtuwQbzMzJnZUVo3kCSQqGHQk8dP/ABm1UQf5iP5iuOKHGZmZWi2lu86OKG1Vy3qfu3P8qyEn+ZIBvUopIFjrQzMzFYYqlSuxbUqhPq7KPjJJq44pSk6O0Ozcx6/t7m8zMy8LdlrpVHUyvIZJE2xM1kJdVfAwupn2RokZewzNsbqLH/rMzMWTpwkMQnRyaRuCmqCegN1HuQOuLH1MTpwFUdWcgnj4zMzIn/StTQKxDVmgjMsY3OX6Fuw9+vObi82fTOQqJEqlmkJ21/8An3+2ZmZf2ISinPlbSxZj6QOKAPe+5x0K0SOxkEaXyo6uKzMzHnb6GWM2FNHFKhLqFEY4LNRP/PbIp/8AGc+ZIVegCQLK37XmZmGNL0jI8lM8rfiACLkkNUt3Q/U/yxVNJLrpFMEUTAttG1q69LJzMzN4L1NmD9Pao8q0BH/eTeZmZmU5vky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p:cNvGrpSpPr/>
          <p:nvPr/>
        </p:nvGrpSpPr>
        <p:grpSpPr>
          <a:xfrm>
            <a:off x="7293317" y="1307208"/>
            <a:ext cx="4179597" cy="4218086"/>
            <a:chOff x="7450347" y="706317"/>
            <a:chExt cx="4179597" cy="4218086"/>
          </a:xfrm>
        </p:grpSpPr>
        <p:pic>
          <p:nvPicPr>
            <p:cNvPr id="12" name="图片 11"/>
            <p:cNvPicPr>
              <a:picLocks noChangeAspect="1"/>
            </p:cNvPicPr>
            <p:nvPr/>
          </p:nvPicPr>
          <p:blipFill>
            <a:blip r:embed="rId5"/>
            <a:stretch>
              <a:fillRect/>
            </a:stretch>
          </p:blipFill>
          <p:spPr>
            <a:xfrm>
              <a:off x="7450347" y="706317"/>
              <a:ext cx="1943819" cy="1850515"/>
            </a:xfrm>
            <a:prstGeom prst="rect">
              <a:avLst/>
            </a:prstGeom>
          </p:spPr>
        </p:pic>
        <p:pic>
          <p:nvPicPr>
            <p:cNvPr id="16" name="图片 15"/>
            <p:cNvPicPr>
              <a:picLocks noChangeAspect="1"/>
            </p:cNvPicPr>
            <p:nvPr/>
          </p:nvPicPr>
          <p:blipFill rotWithShape="1">
            <a:blip r:embed="rId6"/>
            <a:srcRect l="5624" r="19036"/>
            <a:stretch/>
          </p:blipFill>
          <p:spPr>
            <a:xfrm>
              <a:off x="9394166" y="706317"/>
              <a:ext cx="2234241" cy="1943098"/>
            </a:xfrm>
            <a:prstGeom prst="rect">
              <a:avLst/>
            </a:prstGeom>
          </p:spPr>
        </p:pic>
        <p:pic>
          <p:nvPicPr>
            <p:cNvPr id="4" name="图片 3"/>
            <p:cNvPicPr>
              <a:picLocks noChangeAspect="1"/>
            </p:cNvPicPr>
            <p:nvPr/>
          </p:nvPicPr>
          <p:blipFill rotWithShape="1">
            <a:blip r:embed="rId7"/>
            <a:srcRect l="23015" t="-495" r="13729" b="495"/>
            <a:stretch/>
          </p:blipFill>
          <p:spPr>
            <a:xfrm>
              <a:off x="9379114" y="2544403"/>
              <a:ext cx="2250830" cy="2380000"/>
            </a:xfrm>
            <a:prstGeom prst="rect">
              <a:avLst/>
            </a:prstGeom>
          </p:spPr>
        </p:pic>
        <p:pic>
          <p:nvPicPr>
            <p:cNvPr id="19" name="图片 18"/>
            <p:cNvPicPr>
              <a:picLocks noChangeAspect="1"/>
            </p:cNvPicPr>
            <p:nvPr/>
          </p:nvPicPr>
          <p:blipFill rotWithShape="1">
            <a:blip r:embed="rId8"/>
            <a:srcRect r="1061"/>
            <a:stretch/>
          </p:blipFill>
          <p:spPr>
            <a:xfrm>
              <a:off x="7450347" y="2556832"/>
              <a:ext cx="1942281" cy="2367571"/>
            </a:xfrm>
            <a:prstGeom prst="rect">
              <a:avLst/>
            </a:prstGeom>
          </p:spPr>
        </p:pic>
      </p:grpSp>
    </p:spTree>
    <p:extLst>
      <p:ext uri="{BB962C8B-B14F-4D97-AF65-F5344CB8AC3E}">
        <p14:creationId xmlns:p14="http://schemas.microsoft.com/office/powerpoint/2010/main" val="1895109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Plasmids setup</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37105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 flowchart</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647884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863018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542404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497190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Results</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4124578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Discussion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22110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 and review</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182153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Parameter validation</a:t>
            </a:r>
            <a:endParaRPr lang="zh-CN" altLang="en-US" dirty="0"/>
          </a:p>
        </p:txBody>
      </p:sp>
      <p:sp>
        <p:nvSpPr>
          <p:cNvPr id="3" name="内容占位符 2"/>
          <p:cNvSpPr>
            <a:spLocks noGrp="1"/>
          </p:cNvSpPr>
          <p:nvPr>
            <p:ph idx="1"/>
          </p:nvPr>
        </p:nvSpPr>
        <p:spPr/>
        <p:txBody>
          <a:bodyPr/>
          <a:lstStyle/>
          <a:p>
            <a:endParaRPr lang="zh-CN" altLang="en-US"/>
          </a:p>
        </p:txBody>
      </p:sp>
    </p:spTree>
    <p:extLst>
      <p:ext uri="{BB962C8B-B14F-4D97-AF65-F5344CB8AC3E}">
        <p14:creationId xmlns:p14="http://schemas.microsoft.com/office/powerpoint/2010/main" val="372813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When we encounter difference</a:t>
            </a:r>
            <a:endParaRPr lang="zh-CN" altLang="en-US" dirty="0"/>
          </a:p>
        </p:txBody>
      </p:sp>
      <p:grpSp>
        <p:nvGrpSpPr>
          <p:cNvPr id="4" name="组合 3"/>
          <p:cNvGrpSpPr/>
          <p:nvPr/>
        </p:nvGrpSpPr>
        <p:grpSpPr>
          <a:xfrm>
            <a:off x="771223" y="1556129"/>
            <a:ext cx="10649554" cy="2661140"/>
            <a:chOff x="696218" y="1599672"/>
            <a:chExt cx="10649554" cy="2661140"/>
          </a:xfrm>
        </p:grpSpPr>
        <p:pic>
          <p:nvPicPr>
            <p:cNvPr id="2062" name="Picture 14" descr="https://gss0.bdstatic.com/-4o3dSag_xI4khGkpoWK1HF6hhy/baike/s%3D220/sign=23260c351d30e924cba49b337c086e66/f7246b600c338744cfd63e41530fd9f9d72aa0f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18" y="2925846"/>
              <a:ext cx="1790351" cy="13335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gss0.bdstatic.com/94o3dSag_xI4khGkpoWK1HF6hhy/baike/s%3D220/sign=d9c689395b82b2b7a39f3ec601adcb0a/5d6034a85edf8db1b3916d590b23dd54564e744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315" y="2898737"/>
              <a:ext cx="1908104"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gss1.bdstatic.com/9vo3dSag_xI4khGkpoWK1HF6hhy/baike/s%3D220/sign=149796f641166d223c77129676230945/b3119313b07eca80245428da932397dda14483b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688" y="2917175"/>
              <a:ext cx="1798727" cy="134302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gss3.bdstatic.com/-Po3dSag_xI4khGkpoWK1HF6hhy/baike/s%3D220/sign=88c2a686a41ea8d38e227306a70a30cf/0824ab18972bd4078ec2c2c079899e510fb3098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662" y="2925235"/>
              <a:ext cx="1843822" cy="133350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s://gss3.bdstatic.com/7Po3dSag_xI4khGkpoWK1HF6hhy/baike/s%3D220/sign=b4bf52044936acaf5de091fe4cd98d03/dc54564e9258d109cc8eb88fd358ccbf6c814d9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576" y="2906613"/>
              <a:ext cx="1786748"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s://gss1.bdstatic.com/9vo3dSag_xI4khGkpoWK1HF6hhy/baike/s%3D220/sign=5721b91bfffaaf5180e386bdbc5494ed/7e3e6709c93d70cfa2fdbb30fadcd100baa12b8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4286" y="2907908"/>
              <a:ext cx="1760722" cy="13430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gss3.bdstatic.com/7Po3dSag_xI4khGkpoWK1HF6hhy/baike/s%3D220/sign=4e34e8e274094b36df921cef93cd7c00/0823dd54564e9258ae9090d39e82d158ccbf4e6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863" y="1600404"/>
              <a:ext cx="17811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ss1.bdstatic.com/-vo3dSag_xI4khGkpoWK1HF6hhy/baike/s%3D220/sign=3c63983c5e6034a82de2bf83fb1349d9/b812c8fcc3cec3fd5945b648d488d43f87942797.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2998" y="1600404"/>
              <a:ext cx="1781175" cy="13518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ss0.bdstatic.com/94o3dSag_xI4khGkpoWK1HF6hhy/baike/s%3D220/sign=ba07f41b0b24ab18e416e63505fae69a/f9198618367adab4a28c0a7e89d4b31c8701e4ab.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6817" y="1600404"/>
              <a:ext cx="1781175" cy="13518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gss3.bdstatic.com/7Po3dSag_xI4khGkpoWK1HF6hhy/baike/s%3D220/sign=26f78946d31373f0f13f689d940e4b8b/1e30e924b899a901bbbc4a0b1f950a7b0208f50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7992" y="1600404"/>
              <a:ext cx="1781175" cy="13518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gss0.bdstatic.com/-4o3dSag_xI4khGkpoWK1HF6hhy/baike/s%3D220/sign=fd8db9d0a344ad342abf8085e0a30c08/9825bc315c6034a83271a3bcc91349540923767f.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64597" y="1600527"/>
              <a:ext cx="1781175" cy="135169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gss3.bdstatic.com/-Po3dSag_xI4khGkpoWK1HF6hhy/baike/s%3D220/sign=6e04ca1c92ef76c6d4d2fc29ad17fdf6/241f95cad1c8a78642ce52336509c93d70cf502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3110" y="1599672"/>
              <a:ext cx="1781175" cy="135255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图片 7"/>
          <p:cNvPicPr>
            <a:picLocks noChangeAspect="1"/>
          </p:cNvPicPr>
          <p:nvPr/>
        </p:nvPicPr>
        <p:blipFill>
          <a:blip r:embed="rId15"/>
          <a:stretch>
            <a:fillRect/>
          </a:stretch>
        </p:blipFill>
        <p:spPr>
          <a:xfrm>
            <a:off x="2694958" y="4308229"/>
            <a:ext cx="2619375" cy="1743075"/>
          </a:xfrm>
          <a:prstGeom prst="rect">
            <a:avLst/>
          </a:prstGeom>
        </p:spPr>
      </p:pic>
      <p:pic>
        <p:nvPicPr>
          <p:cNvPr id="10" name="图片 9"/>
          <p:cNvPicPr>
            <a:picLocks noChangeAspect="1"/>
          </p:cNvPicPr>
          <p:nvPr/>
        </p:nvPicPr>
        <p:blipFill rotWithShape="1">
          <a:blip r:embed="rId16"/>
          <a:srcRect l="16540" r="4160"/>
          <a:stretch/>
        </p:blipFill>
        <p:spPr>
          <a:xfrm>
            <a:off x="7445827" y="4306159"/>
            <a:ext cx="2623458" cy="1745145"/>
          </a:xfrm>
          <a:prstGeom prst="rect">
            <a:avLst/>
          </a:prstGeom>
        </p:spPr>
      </p:pic>
      <p:sp>
        <p:nvSpPr>
          <p:cNvPr id="11" name="文本框 10"/>
          <p:cNvSpPr txBox="1"/>
          <p:nvPr/>
        </p:nvSpPr>
        <p:spPr>
          <a:xfrm>
            <a:off x="1480456" y="4886343"/>
            <a:ext cx="944874" cy="584775"/>
          </a:xfrm>
          <a:prstGeom prst="rect">
            <a:avLst/>
          </a:prstGeom>
          <a:noFill/>
        </p:spPr>
        <p:txBody>
          <a:bodyPr wrap="none" rtlCol="0">
            <a:spAutoFit/>
          </a:bodyPr>
          <a:lstStyle/>
          <a:p>
            <a:r>
              <a:rPr lang="en-US" altLang="zh-CN" sz="3200" dirty="0" smtClean="0"/>
              <a:t>Why</a:t>
            </a:r>
            <a:endParaRPr lang="zh-CN" altLang="en-US" sz="3200" dirty="0"/>
          </a:p>
        </p:txBody>
      </p:sp>
      <p:sp>
        <p:nvSpPr>
          <p:cNvPr id="25" name="文本框 24"/>
          <p:cNvSpPr txBox="1"/>
          <p:nvPr/>
        </p:nvSpPr>
        <p:spPr>
          <a:xfrm>
            <a:off x="6215073" y="4886343"/>
            <a:ext cx="949299" cy="584775"/>
          </a:xfrm>
          <a:prstGeom prst="rect">
            <a:avLst/>
          </a:prstGeom>
          <a:noFill/>
        </p:spPr>
        <p:txBody>
          <a:bodyPr wrap="none" rtlCol="0">
            <a:spAutoFit/>
          </a:bodyPr>
          <a:lstStyle/>
          <a:p>
            <a:r>
              <a:rPr lang="en-US" altLang="zh-CN" sz="3200" dirty="0"/>
              <a:t>How</a:t>
            </a:r>
            <a:endParaRPr lang="zh-CN" altLang="en-US" sz="3200" dirty="0"/>
          </a:p>
        </p:txBody>
      </p:sp>
    </p:spTree>
    <p:extLst>
      <p:ext uri="{BB962C8B-B14F-4D97-AF65-F5344CB8AC3E}">
        <p14:creationId xmlns:p14="http://schemas.microsoft.com/office/powerpoint/2010/main" val="315375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Traditional synthetic biology</a:t>
            </a:r>
            <a:endParaRPr lang="zh-CN" altLang="en-US" dirty="0"/>
          </a:p>
        </p:txBody>
      </p:sp>
      <p:pic>
        <p:nvPicPr>
          <p:cNvPr id="3074" name="Picture 2" descr="âsynthetic biology input and output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690688"/>
            <a:ext cx="6446607" cy="438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8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2279086" cy="1325563"/>
          </a:xfrm>
        </p:spPr>
        <p:txBody>
          <a:bodyPr/>
          <a:lstStyle/>
          <a:p>
            <a:r>
              <a:rPr lang="en-US" altLang="zh-CN" dirty="0" smtClean="0"/>
              <a:t>Traditional synthetic biology -- bulk property</a:t>
            </a:r>
            <a:endParaRPr lang="zh-CN" altLang="en-US" dirty="0"/>
          </a:p>
        </p:txBody>
      </p:sp>
      <p:pic>
        <p:nvPicPr>
          <p:cNvPr id="4" name="nature08753-s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5591" y="1539877"/>
            <a:ext cx="3907164" cy="3685268"/>
          </a:xfrm>
          <a:prstGeom prst="rect">
            <a:avLst/>
          </a:prstGeom>
        </p:spPr>
      </p:pic>
      <p:sp>
        <p:nvSpPr>
          <p:cNvPr id="5" name="文本框 4"/>
          <p:cNvSpPr txBox="1"/>
          <p:nvPr/>
        </p:nvSpPr>
        <p:spPr>
          <a:xfrm>
            <a:off x="838200" y="6399897"/>
            <a:ext cx="6500497" cy="230832"/>
          </a:xfrm>
          <a:prstGeom prst="rect">
            <a:avLst/>
          </a:prstGeom>
          <a:noFill/>
        </p:spPr>
        <p:txBody>
          <a:bodyPr wrap="none" rtlCol="0">
            <a:spAutoFit/>
          </a:bodyPr>
          <a:lstStyle/>
          <a:p>
            <a:r>
              <a:rPr lang="en-US" altLang="zh-CN" sz="900" dirty="0" err="1"/>
              <a:t>Danino</a:t>
            </a:r>
            <a:r>
              <a:rPr lang="en-US" altLang="zh-CN" sz="900" dirty="0"/>
              <a:t>, T., </a:t>
            </a:r>
            <a:r>
              <a:rPr lang="en-US" altLang="zh-CN" sz="900" dirty="0" err="1"/>
              <a:t>Mondragón</a:t>
            </a:r>
            <a:r>
              <a:rPr lang="en-US" altLang="zh-CN" sz="900" dirty="0"/>
              <a:t>-Palomino, O., </a:t>
            </a:r>
            <a:r>
              <a:rPr lang="en-US" altLang="zh-CN" sz="900" dirty="0" err="1"/>
              <a:t>Tsimring</a:t>
            </a:r>
            <a:r>
              <a:rPr lang="en-US" altLang="zh-CN" sz="900" dirty="0"/>
              <a:t>, L., &amp; Hasty, J. (2010). A synchronized quorum of genetic clocks. </a:t>
            </a:r>
            <a:r>
              <a:rPr lang="en-US" altLang="zh-CN" sz="900" i="1" dirty="0"/>
              <a:t>Nature</a:t>
            </a:r>
            <a:r>
              <a:rPr lang="en-US" altLang="zh-CN" sz="900" dirty="0"/>
              <a:t>, </a:t>
            </a:r>
            <a:r>
              <a:rPr lang="en-US" altLang="zh-CN" sz="900" i="1" dirty="0"/>
              <a:t>463</a:t>
            </a:r>
            <a:r>
              <a:rPr lang="en-US" altLang="zh-CN" sz="900" dirty="0"/>
              <a:t>(7279), 326.</a:t>
            </a:r>
            <a:endParaRPr lang="zh-CN" altLang="en-US" sz="900" dirty="0"/>
          </a:p>
        </p:txBody>
      </p:sp>
    </p:spTree>
    <p:extLst>
      <p:ext uri="{BB962C8B-B14F-4D97-AF65-F5344CB8AC3E}">
        <p14:creationId xmlns:p14="http://schemas.microsoft.com/office/powerpoint/2010/main" val="40191317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State of art</a:t>
            </a:r>
            <a:endParaRPr lang="zh-CN" altLang="en-US" dirty="0"/>
          </a:p>
        </p:txBody>
      </p:sp>
      <p:pic>
        <p:nvPicPr>
          <p:cNvPr id="4098" name="Picture 2" descr="https://ars.els-cdn.com/content/image/1-s2.0-S0092867416000520-fx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41" y="1970995"/>
            <a:ext cx="357187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28741" y="5725887"/>
            <a:ext cx="11173252" cy="784830"/>
          </a:xfrm>
          <a:prstGeom prst="rect">
            <a:avLst/>
          </a:prstGeom>
          <a:noFill/>
        </p:spPr>
        <p:txBody>
          <a:bodyPr wrap="none" rtlCol="0">
            <a:spAutoFit/>
          </a:bodyPr>
          <a:lstStyle/>
          <a:p>
            <a:r>
              <a:rPr lang="en-US" altLang="zh-CN" sz="900" dirty="0" err="1"/>
              <a:t>Morsut</a:t>
            </a:r>
            <a:r>
              <a:rPr lang="en-US" altLang="zh-CN" sz="900" dirty="0"/>
              <a:t>, L., </a:t>
            </a:r>
            <a:r>
              <a:rPr lang="en-US" altLang="zh-CN" sz="900" dirty="0" err="1"/>
              <a:t>Roybal</a:t>
            </a:r>
            <a:r>
              <a:rPr lang="en-US" altLang="zh-CN" sz="900" dirty="0"/>
              <a:t>, K. T., </a:t>
            </a:r>
            <a:r>
              <a:rPr lang="en-US" altLang="zh-CN" sz="900" dirty="0" err="1"/>
              <a:t>Xiong</a:t>
            </a:r>
            <a:r>
              <a:rPr lang="en-US" altLang="zh-CN" sz="900" dirty="0"/>
              <a:t>, X., </a:t>
            </a:r>
            <a:r>
              <a:rPr lang="en-US" altLang="zh-CN" sz="900" dirty="0" err="1"/>
              <a:t>Gordley</a:t>
            </a:r>
            <a:r>
              <a:rPr lang="en-US" altLang="zh-CN" sz="900" dirty="0"/>
              <a:t>, R. M., Coyle, S. M., Thomson, M., &amp; Lim, W. A. (2016). Engineering customized cell sensing and response behaviors using synthetic notch receptors. </a:t>
            </a:r>
            <a:r>
              <a:rPr lang="en-US" altLang="zh-CN" sz="900" i="1" dirty="0"/>
              <a:t>Cell</a:t>
            </a:r>
            <a:r>
              <a:rPr lang="en-US" altLang="zh-CN" sz="900" dirty="0"/>
              <a:t>, </a:t>
            </a:r>
            <a:r>
              <a:rPr lang="en-US" altLang="zh-CN" sz="900" i="1" dirty="0"/>
              <a:t>164</a:t>
            </a:r>
            <a:r>
              <a:rPr lang="en-US" altLang="zh-CN" sz="900" dirty="0"/>
              <a:t>(4), 780-791</a:t>
            </a:r>
            <a:r>
              <a:rPr lang="en-US" altLang="zh-CN" sz="900" dirty="0" smtClean="0"/>
              <a:t>.</a:t>
            </a:r>
          </a:p>
          <a:p>
            <a:r>
              <a:rPr lang="en-US" altLang="zh-CN" sz="900" dirty="0" err="1"/>
              <a:t>Cella</a:t>
            </a:r>
            <a:r>
              <a:rPr lang="en-US" altLang="zh-CN" sz="900" dirty="0"/>
              <a:t>, F., </a:t>
            </a:r>
            <a:r>
              <a:rPr lang="en-US" altLang="zh-CN" sz="900" dirty="0" err="1"/>
              <a:t>Wroblewska</a:t>
            </a:r>
            <a:r>
              <a:rPr lang="en-US" altLang="zh-CN" sz="900" dirty="0"/>
              <a:t>, L., Weiss, R., &amp; </a:t>
            </a:r>
            <a:r>
              <a:rPr lang="en-US" altLang="zh-CN" sz="900" dirty="0" err="1"/>
              <a:t>Siciliano</a:t>
            </a:r>
            <a:r>
              <a:rPr lang="en-US" altLang="zh-CN" sz="900" dirty="0"/>
              <a:t>, V. (2018). Engineering protein-protein devices for multilayered regulation of mRNA translation using orthogonal proteases in mammalian cells. </a:t>
            </a:r>
            <a:r>
              <a:rPr lang="en-US" altLang="zh-CN" sz="900" i="1" dirty="0"/>
              <a:t>Nature communications</a:t>
            </a:r>
            <a:r>
              <a:rPr lang="en-US" altLang="zh-CN" sz="900" dirty="0"/>
              <a:t>, </a:t>
            </a:r>
            <a:r>
              <a:rPr lang="en-US" altLang="zh-CN" sz="900" i="1" dirty="0"/>
              <a:t>9</a:t>
            </a:r>
            <a:r>
              <a:rPr lang="en-US" altLang="zh-CN" sz="900" dirty="0"/>
              <a:t>(1), 4392</a:t>
            </a:r>
            <a:r>
              <a:rPr lang="en-US" altLang="zh-CN" sz="900" dirty="0" smtClean="0"/>
              <a:t>.</a:t>
            </a:r>
          </a:p>
          <a:p>
            <a:r>
              <a:rPr lang="en-US" altLang="zh-CN" sz="900" dirty="0"/>
              <a:t>XAVIER DUPORTET, “Developing new tools and platforms for mammalian synthetic biology: from the assembly and chromosomal integration of complex DNA circuits to the engineering of artificial intercellular communication systems” </a:t>
            </a:r>
            <a:endParaRPr lang="en-US" altLang="zh-CN" sz="900" dirty="0" smtClean="0"/>
          </a:p>
          <a:p>
            <a:r>
              <a:rPr lang="en-US" altLang="zh-CN" sz="900" dirty="0" smtClean="0"/>
              <a:t>PhD </a:t>
            </a:r>
            <a:r>
              <a:rPr lang="en-US" altLang="zh-CN" sz="900" dirty="0"/>
              <a:t>diss., INRIA </a:t>
            </a:r>
            <a:r>
              <a:rPr lang="en-US" altLang="zh-CN" sz="900" dirty="0" err="1"/>
              <a:t>Rocquencourt</a:t>
            </a:r>
            <a:r>
              <a:rPr lang="en-US" altLang="zh-CN" sz="900" dirty="0"/>
              <a:t> and Massachusetts Institute of Technology,14 November 2014.</a:t>
            </a:r>
          </a:p>
          <a:p>
            <a:endParaRPr lang="zh-CN" altLang="en-US" sz="900" dirty="0"/>
          </a:p>
        </p:txBody>
      </p:sp>
      <p:pic>
        <p:nvPicPr>
          <p:cNvPr id="6" name="图片 5"/>
          <p:cNvPicPr>
            <a:picLocks noChangeAspect="1"/>
          </p:cNvPicPr>
          <p:nvPr/>
        </p:nvPicPr>
        <p:blipFill>
          <a:blip r:embed="rId4"/>
          <a:stretch>
            <a:fillRect/>
          </a:stretch>
        </p:blipFill>
        <p:spPr>
          <a:xfrm>
            <a:off x="6506773" y="2124076"/>
            <a:ext cx="5489626" cy="3452130"/>
          </a:xfrm>
          <a:prstGeom prst="rect">
            <a:avLst/>
          </a:prstGeom>
        </p:spPr>
      </p:pic>
      <p:pic>
        <p:nvPicPr>
          <p:cNvPr id="284" name="图片 283"/>
          <p:cNvPicPr>
            <a:picLocks noChangeAspect="1"/>
          </p:cNvPicPr>
          <p:nvPr/>
        </p:nvPicPr>
        <p:blipFill>
          <a:blip r:embed="rId5"/>
          <a:stretch>
            <a:fillRect/>
          </a:stretch>
        </p:blipFill>
        <p:spPr>
          <a:xfrm>
            <a:off x="4196369" y="2083253"/>
            <a:ext cx="2310404" cy="3347357"/>
          </a:xfrm>
          <a:prstGeom prst="rect">
            <a:avLst/>
          </a:prstGeom>
        </p:spPr>
      </p:pic>
    </p:spTree>
    <p:extLst>
      <p:ext uri="{BB962C8B-B14F-4D97-AF65-F5344CB8AC3E}">
        <p14:creationId xmlns:p14="http://schemas.microsoft.com/office/powerpoint/2010/main" val="279770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How to design a cat</a:t>
            </a:r>
            <a:r>
              <a:rPr lang="en-US" altLang="zh-CN" dirty="0"/>
              <a:t>?</a:t>
            </a:r>
            <a:endParaRPr lang="zh-CN" altLang="en-US" dirty="0"/>
          </a:p>
        </p:txBody>
      </p:sp>
      <p:pic>
        <p:nvPicPr>
          <p:cNvPr id="5" name="图片 4"/>
          <p:cNvPicPr>
            <a:picLocks noChangeAspect="1"/>
          </p:cNvPicPr>
          <p:nvPr/>
        </p:nvPicPr>
        <p:blipFill>
          <a:blip r:embed="rId2"/>
          <a:stretch>
            <a:fillRect/>
          </a:stretch>
        </p:blipFill>
        <p:spPr>
          <a:xfrm>
            <a:off x="5616349" y="1948544"/>
            <a:ext cx="5367336" cy="2300287"/>
          </a:xfrm>
          <a:prstGeom prst="rect">
            <a:avLst/>
          </a:prstGeom>
        </p:spPr>
      </p:pic>
      <p:sp>
        <p:nvSpPr>
          <p:cNvPr id="6" name="椭圆 5"/>
          <p:cNvSpPr/>
          <p:nvPr/>
        </p:nvSpPr>
        <p:spPr>
          <a:xfrm>
            <a:off x="2467993" y="3198359"/>
            <a:ext cx="334055" cy="334055"/>
          </a:xfrm>
          <a:prstGeom prst="ellipse">
            <a:avLst/>
          </a:prstGeom>
          <a:solidFill>
            <a:srgbClr val="E8B9A5"/>
          </a:solidFill>
          <a:ln>
            <a:solidFill>
              <a:srgbClr val="C59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3505199" y="3365387"/>
            <a:ext cx="165462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标题 1"/>
          <p:cNvSpPr txBox="1">
            <a:spLocks/>
          </p:cNvSpPr>
          <p:nvPr/>
        </p:nvSpPr>
        <p:spPr>
          <a:xfrm>
            <a:off x="3378200" y="50400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Still a long way to go</a:t>
            </a:r>
            <a:endParaRPr lang="zh-CN" altLang="en-US" dirty="0"/>
          </a:p>
        </p:txBody>
      </p:sp>
    </p:spTree>
    <p:extLst>
      <p:ext uri="{BB962C8B-B14F-4D97-AF65-F5344CB8AC3E}">
        <p14:creationId xmlns:p14="http://schemas.microsoft.com/office/powerpoint/2010/main" val="308251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Aim: Size control and self-healing</a:t>
            </a:r>
            <a:endParaRPr lang="zh-CN" altLang="en-US" dirty="0"/>
          </a:p>
        </p:txBody>
      </p:sp>
      <p:pic>
        <p:nvPicPr>
          <p:cNvPr id="4" name="videoplayback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035924" y="1962472"/>
            <a:ext cx="2984445" cy="2238130"/>
          </a:xfrm>
        </p:spPr>
      </p:pic>
      <p:pic>
        <p:nvPicPr>
          <p:cNvPr id="5" name="图片 4"/>
          <p:cNvPicPr>
            <a:picLocks noChangeAspect="1"/>
          </p:cNvPicPr>
          <p:nvPr/>
        </p:nvPicPr>
        <p:blipFill>
          <a:blip r:embed="rId6"/>
          <a:stretch>
            <a:fillRect/>
          </a:stretch>
        </p:blipFill>
        <p:spPr>
          <a:xfrm>
            <a:off x="582304" y="2251098"/>
            <a:ext cx="7819837" cy="1949504"/>
          </a:xfrm>
          <a:prstGeom prst="rect">
            <a:avLst/>
          </a:prstGeom>
        </p:spPr>
      </p:pic>
    </p:spTree>
    <p:extLst>
      <p:ext uri="{BB962C8B-B14F-4D97-AF65-F5344CB8AC3E}">
        <p14:creationId xmlns:p14="http://schemas.microsoft.com/office/powerpoint/2010/main" val="6835313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1230615" y="2292542"/>
            <a:ext cx="2467377" cy="34078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92222" y="1806969"/>
            <a:ext cx="6347364" cy="4471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 name="标题 1"/>
          <p:cNvSpPr>
            <a:spLocks noGrp="1"/>
          </p:cNvSpPr>
          <p:nvPr>
            <p:ph type="title"/>
          </p:nvPr>
        </p:nvSpPr>
        <p:spPr/>
        <p:txBody>
          <a:bodyPr/>
          <a:lstStyle/>
          <a:p>
            <a:r>
              <a:rPr lang="en-US" altLang="zh-CN" dirty="0" smtClean="0"/>
              <a:t>Decouple into 3 parts – design overview</a:t>
            </a:r>
            <a:endParaRPr lang="zh-CN" altLang="en-US" dirty="0"/>
          </a:p>
        </p:txBody>
      </p:sp>
      <p:grpSp>
        <p:nvGrpSpPr>
          <p:cNvPr id="4" name="组合 3"/>
          <p:cNvGrpSpPr/>
          <p:nvPr/>
        </p:nvGrpSpPr>
        <p:grpSpPr>
          <a:xfrm>
            <a:off x="1595828" y="1843464"/>
            <a:ext cx="8967369" cy="3617013"/>
            <a:chOff x="28673932" y="5218581"/>
            <a:chExt cx="10860379" cy="4380565"/>
          </a:xfrm>
        </p:grpSpPr>
        <p:sp>
          <p:nvSpPr>
            <p:cNvPr id="5" name="文本框 4"/>
            <p:cNvSpPr txBox="1"/>
            <p:nvPr/>
          </p:nvSpPr>
          <p:spPr>
            <a:xfrm>
              <a:off x="36577873" y="5218581"/>
              <a:ext cx="2956438" cy="447298"/>
            </a:xfrm>
            <a:prstGeom prst="rect">
              <a:avLst/>
            </a:prstGeom>
            <a:noFill/>
          </p:spPr>
          <p:txBody>
            <a:bodyPr wrap="none" rtlCol="0">
              <a:spAutoFit/>
            </a:bodyPr>
            <a:lstStyle/>
            <a:p>
              <a:r>
                <a:rPr lang="en-US" altLang="zh-CN" dirty="0"/>
                <a:t>Asymmetric cell division</a:t>
              </a:r>
              <a:endParaRPr lang="zh-CN" altLang="en-US" dirty="0"/>
            </a:p>
          </p:txBody>
        </p:sp>
        <p:sp>
          <p:nvSpPr>
            <p:cNvPr id="7" name="圆角矩形 6"/>
            <p:cNvSpPr/>
            <p:nvPr/>
          </p:nvSpPr>
          <p:spPr>
            <a:xfrm>
              <a:off x="28740421" y="6379669"/>
              <a:ext cx="1774376" cy="342278"/>
            </a:xfrm>
            <a:prstGeom prst="roundRect">
              <a:avLst>
                <a:gd name="adj" fmla="val 39394"/>
              </a:avLst>
            </a:prstGeom>
            <a:solidFill>
              <a:schemeClr val="accent2">
                <a:lumMod val="60000"/>
                <a:lumOff val="40000"/>
              </a:schemeClr>
            </a:solidFill>
            <a:ln w="19050">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Sender</a:t>
              </a:r>
              <a:endParaRPr lang="zh-CN" altLang="en-US" sz="1200" dirty="0"/>
            </a:p>
          </p:txBody>
        </p:sp>
        <p:sp>
          <p:nvSpPr>
            <p:cNvPr id="8" name="文本框 7"/>
            <p:cNvSpPr txBox="1"/>
            <p:nvPr/>
          </p:nvSpPr>
          <p:spPr>
            <a:xfrm>
              <a:off x="28833213" y="5903823"/>
              <a:ext cx="1855277" cy="447298"/>
            </a:xfrm>
            <a:prstGeom prst="rect">
              <a:avLst/>
            </a:prstGeom>
            <a:noFill/>
          </p:spPr>
          <p:txBody>
            <a:bodyPr wrap="none" rtlCol="0">
              <a:spAutoFit/>
            </a:bodyPr>
            <a:lstStyle/>
            <a:p>
              <a:r>
                <a:rPr lang="en-US" altLang="zh-CN" dirty="0"/>
                <a:t>Dilute plasmid</a:t>
              </a:r>
              <a:endParaRPr lang="zh-CN" altLang="en-US" dirty="0"/>
            </a:p>
          </p:txBody>
        </p:sp>
        <p:sp>
          <p:nvSpPr>
            <p:cNvPr id="9" name="环形箭头 8"/>
            <p:cNvSpPr/>
            <p:nvPr/>
          </p:nvSpPr>
          <p:spPr>
            <a:xfrm rot="11516961">
              <a:off x="30280514" y="6506123"/>
              <a:ext cx="711918" cy="711918"/>
            </a:xfrm>
            <a:prstGeom prst="circularArrow">
              <a:avLst>
                <a:gd name="adj1" fmla="val 4450"/>
                <a:gd name="adj2" fmla="val 461425"/>
                <a:gd name="adj3" fmla="val 20457682"/>
                <a:gd name="adj4" fmla="val 4560882"/>
                <a:gd name="adj5" fmla="val 7323"/>
              </a:avLst>
            </a:prstGeom>
            <a:solidFill>
              <a:schemeClr val="accent2">
                <a:lumMod val="60000"/>
                <a:lumOff val="40000"/>
              </a:schemeClr>
            </a:solidFill>
            <a:ln>
              <a:solidFill>
                <a:schemeClr val="accent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a:solidFill>
                  <a:schemeClr val="tx1"/>
                </a:solidFill>
              </a:endParaRPr>
            </a:p>
          </p:txBody>
        </p:sp>
        <p:sp>
          <p:nvSpPr>
            <p:cNvPr id="10" name="文本框 9"/>
            <p:cNvSpPr txBox="1"/>
            <p:nvPr/>
          </p:nvSpPr>
          <p:spPr>
            <a:xfrm>
              <a:off x="28676513" y="7267320"/>
              <a:ext cx="2176928" cy="447298"/>
            </a:xfrm>
            <a:prstGeom prst="rect">
              <a:avLst/>
            </a:prstGeom>
            <a:noFill/>
          </p:spPr>
          <p:txBody>
            <a:bodyPr wrap="none" rtlCol="0">
              <a:spAutoFit/>
            </a:bodyPr>
            <a:lstStyle/>
            <a:p>
              <a:r>
                <a:rPr lang="en-US" altLang="zh-CN" dirty="0"/>
                <a:t>Positive</a:t>
              </a:r>
              <a:r>
                <a:rPr lang="en-US" altLang="zh-CN" sz="1200" dirty="0"/>
                <a:t> </a:t>
              </a:r>
              <a:r>
                <a:rPr lang="en-US" altLang="zh-CN" dirty="0"/>
                <a:t>feedback</a:t>
              </a:r>
              <a:endParaRPr lang="zh-CN" altLang="en-US" sz="1200" dirty="0"/>
            </a:p>
          </p:txBody>
        </p:sp>
        <p:sp>
          <p:nvSpPr>
            <p:cNvPr id="11" name="文本框 10"/>
            <p:cNvSpPr txBox="1"/>
            <p:nvPr/>
          </p:nvSpPr>
          <p:spPr>
            <a:xfrm>
              <a:off x="28892801" y="5291139"/>
              <a:ext cx="1537975" cy="447298"/>
            </a:xfrm>
            <a:prstGeom prst="rect">
              <a:avLst/>
            </a:prstGeom>
            <a:noFill/>
          </p:spPr>
          <p:txBody>
            <a:bodyPr wrap="none" rtlCol="0">
              <a:spAutoFit/>
            </a:bodyPr>
            <a:lstStyle/>
            <a:p>
              <a:r>
                <a:rPr lang="en-US" altLang="zh-CN" dirty="0"/>
                <a:t>Mother cell</a:t>
              </a:r>
              <a:endParaRPr lang="zh-CN" altLang="en-US" dirty="0"/>
            </a:p>
          </p:txBody>
        </p:sp>
        <p:sp>
          <p:nvSpPr>
            <p:cNvPr id="12" name="文本框 11"/>
            <p:cNvSpPr txBox="1"/>
            <p:nvPr/>
          </p:nvSpPr>
          <p:spPr>
            <a:xfrm>
              <a:off x="32135738" y="5278344"/>
              <a:ext cx="1732348" cy="447298"/>
            </a:xfrm>
            <a:prstGeom prst="rect">
              <a:avLst/>
            </a:prstGeom>
            <a:noFill/>
          </p:spPr>
          <p:txBody>
            <a:bodyPr wrap="none" rtlCol="0">
              <a:spAutoFit/>
            </a:bodyPr>
            <a:lstStyle/>
            <a:p>
              <a:r>
                <a:rPr lang="en-US" altLang="zh-CN" dirty="0"/>
                <a:t>Daughter cell</a:t>
              </a:r>
              <a:endParaRPr lang="zh-CN" altLang="en-US" dirty="0"/>
            </a:p>
          </p:txBody>
        </p:sp>
        <p:sp>
          <p:nvSpPr>
            <p:cNvPr id="13" name="文本框 12"/>
            <p:cNvSpPr txBox="1"/>
            <p:nvPr/>
          </p:nvSpPr>
          <p:spPr>
            <a:xfrm>
              <a:off x="31813100" y="5927355"/>
              <a:ext cx="2391102" cy="447298"/>
            </a:xfrm>
            <a:prstGeom prst="rect">
              <a:avLst/>
            </a:prstGeom>
            <a:noFill/>
          </p:spPr>
          <p:txBody>
            <a:bodyPr wrap="none" rtlCol="0">
              <a:spAutoFit/>
            </a:bodyPr>
            <a:lstStyle/>
            <a:p>
              <a:r>
                <a:rPr lang="en-US" altLang="zh-CN" dirty="0"/>
                <a:t>Non-dilute plasmid</a:t>
              </a:r>
              <a:endParaRPr lang="zh-CN" altLang="en-US" dirty="0"/>
            </a:p>
          </p:txBody>
        </p:sp>
        <p:grpSp>
          <p:nvGrpSpPr>
            <p:cNvPr id="14" name="组合 13"/>
            <p:cNvGrpSpPr/>
            <p:nvPr/>
          </p:nvGrpSpPr>
          <p:grpSpPr>
            <a:xfrm rot="5400000">
              <a:off x="32754189" y="7060771"/>
              <a:ext cx="453936" cy="181154"/>
              <a:chOff x="4120977" y="1761191"/>
              <a:chExt cx="3438533" cy="359077"/>
            </a:xfrm>
          </p:grpSpPr>
          <p:cxnSp>
            <p:nvCxnSpPr>
              <p:cNvPr id="24" name="直接连接符 23"/>
              <p:cNvCxnSpPr/>
              <p:nvPr/>
            </p:nvCxnSpPr>
            <p:spPr>
              <a:xfrm flipV="1">
                <a:off x="4120977" y="1940733"/>
                <a:ext cx="3419473" cy="9525"/>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7559510" y="1761191"/>
                <a:ext cx="0" cy="359077"/>
              </a:xfrm>
              <a:prstGeom prst="line">
                <a:avLst/>
              </a:prstGeom>
            </p:spPr>
            <p:style>
              <a:lnRef idx="1">
                <a:schemeClr val="dk1"/>
              </a:lnRef>
              <a:fillRef idx="0">
                <a:schemeClr val="dk1"/>
              </a:fillRef>
              <a:effectRef idx="0">
                <a:schemeClr val="dk1"/>
              </a:effectRef>
              <a:fontRef idx="minor">
                <a:schemeClr val="tx1"/>
              </a:fontRef>
            </p:style>
          </p:cxnSp>
        </p:grpSp>
        <p:sp>
          <p:nvSpPr>
            <p:cNvPr id="15" name="圆角矩形 14"/>
            <p:cNvSpPr/>
            <p:nvPr/>
          </p:nvSpPr>
          <p:spPr>
            <a:xfrm>
              <a:off x="32182482" y="7461653"/>
              <a:ext cx="1712664" cy="303653"/>
            </a:xfrm>
            <a:prstGeom prst="roundRect">
              <a:avLst>
                <a:gd name="adj" fmla="val 39394"/>
              </a:avLst>
            </a:prstGeom>
            <a:solidFill>
              <a:srgbClr val="92D050"/>
            </a:solidFill>
            <a:ln w="190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Cell death</a:t>
              </a:r>
              <a:endParaRPr lang="zh-CN" altLang="en-US" dirty="0"/>
            </a:p>
          </p:txBody>
        </p:sp>
        <p:sp>
          <p:nvSpPr>
            <p:cNvPr id="16" name="圆角矩形 15"/>
            <p:cNvSpPr/>
            <p:nvPr/>
          </p:nvSpPr>
          <p:spPr>
            <a:xfrm>
              <a:off x="32135737" y="6562596"/>
              <a:ext cx="1712665" cy="303653"/>
            </a:xfrm>
            <a:prstGeom prst="roundRect">
              <a:avLst>
                <a:gd name="adj" fmla="val 39394"/>
              </a:avLst>
            </a:prstGeom>
            <a:solidFill>
              <a:srgbClr val="92D050"/>
            </a:solidFill>
            <a:ln w="190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Receiver</a:t>
              </a:r>
              <a:endParaRPr lang="zh-CN" altLang="en-US" dirty="0"/>
            </a:p>
          </p:txBody>
        </p:sp>
        <p:grpSp>
          <p:nvGrpSpPr>
            <p:cNvPr id="17" name="组合 16"/>
            <p:cNvGrpSpPr/>
            <p:nvPr/>
          </p:nvGrpSpPr>
          <p:grpSpPr>
            <a:xfrm>
              <a:off x="28673932" y="7761195"/>
              <a:ext cx="2391102" cy="1837951"/>
              <a:chOff x="33478801" y="7115983"/>
              <a:chExt cx="2504964" cy="1925472"/>
            </a:xfrm>
          </p:grpSpPr>
          <p:sp>
            <p:nvSpPr>
              <p:cNvPr id="18" name="文本框 17"/>
              <p:cNvSpPr txBox="1"/>
              <p:nvPr/>
            </p:nvSpPr>
            <p:spPr>
              <a:xfrm>
                <a:off x="33478801" y="7115983"/>
                <a:ext cx="2504964" cy="468598"/>
              </a:xfrm>
              <a:prstGeom prst="rect">
                <a:avLst/>
              </a:prstGeom>
              <a:noFill/>
            </p:spPr>
            <p:txBody>
              <a:bodyPr wrap="none" rtlCol="0">
                <a:spAutoFit/>
              </a:bodyPr>
              <a:lstStyle/>
              <a:p>
                <a:r>
                  <a:rPr lang="en-US" altLang="zh-CN" dirty="0"/>
                  <a:t>Non-dilute plasmid</a:t>
                </a:r>
                <a:endParaRPr lang="zh-CN" altLang="en-US" dirty="0"/>
              </a:p>
            </p:txBody>
          </p:sp>
          <p:grpSp>
            <p:nvGrpSpPr>
              <p:cNvPr id="19" name="组合 18"/>
              <p:cNvGrpSpPr/>
              <p:nvPr/>
            </p:nvGrpSpPr>
            <p:grpSpPr>
              <a:xfrm rot="5400000">
                <a:off x="34464704" y="8303372"/>
                <a:ext cx="475552" cy="189780"/>
                <a:chOff x="4120977" y="1761191"/>
                <a:chExt cx="3438533" cy="359077"/>
              </a:xfrm>
            </p:grpSpPr>
            <p:cxnSp>
              <p:nvCxnSpPr>
                <p:cNvPr id="22" name="直接连接符 21"/>
                <p:cNvCxnSpPr/>
                <p:nvPr/>
              </p:nvCxnSpPr>
              <p:spPr>
                <a:xfrm flipV="1">
                  <a:off x="4120977" y="1940733"/>
                  <a:ext cx="3419473" cy="9525"/>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7559510" y="1761191"/>
                  <a:ext cx="0" cy="359077"/>
                </a:xfrm>
                <a:prstGeom prst="line">
                  <a:avLst/>
                </a:prstGeom>
              </p:spPr>
              <p:style>
                <a:lnRef idx="1">
                  <a:schemeClr val="dk1"/>
                </a:lnRef>
                <a:fillRef idx="0">
                  <a:schemeClr val="dk1"/>
                </a:fillRef>
                <a:effectRef idx="0">
                  <a:schemeClr val="dk1"/>
                </a:effectRef>
                <a:fontRef idx="minor">
                  <a:schemeClr val="tx1"/>
                </a:fontRef>
              </p:style>
            </p:cxnSp>
          </p:grpSp>
          <p:sp>
            <p:nvSpPr>
              <p:cNvPr id="20" name="圆角矩形 19"/>
              <p:cNvSpPr/>
              <p:nvPr/>
            </p:nvSpPr>
            <p:spPr>
              <a:xfrm>
                <a:off x="33841087" y="8723342"/>
                <a:ext cx="1794219" cy="318113"/>
              </a:xfrm>
              <a:prstGeom prst="roundRect">
                <a:avLst>
                  <a:gd name="adj" fmla="val 39394"/>
                </a:avLst>
              </a:prstGeom>
              <a:solidFill>
                <a:srgbClr val="92D050"/>
              </a:solidFill>
              <a:ln w="190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Cell death</a:t>
                </a:r>
                <a:endParaRPr lang="zh-CN" altLang="en-US" dirty="0"/>
              </a:p>
            </p:txBody>
          </p:sp>
          <p:sp>
            <p:nvSpPr>
              <p:cNvPr id="21" name="圆角矩形 20"/>
              <p:cNvSpPr/>
              <p:nvPr/>
            </p:nvSpPr>
            <p:spPr>
              <a:xfrm>
                <a:off x="33816802" y="7781473"/>
                <a:ext cx="1794220" cy="318113"/>
              </a:xfrm>
              <a:prstGeom prst="roundRect">
                <a:avLst>
                  <a:gd name="adj" fmla="val 39394"/>
                </a:avLst>
              </a:prstGeom>
              <a:solidFill>
                <a:srgbClr val="92D050"/>
              </a:solidFill>
              <a:ln w="190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Receiver</a:t>
                </a:r>
                <a:endParaRPr lang="zh-CN" altLang="en-US" dirty="0"/>
              </a:p>
            </p:txBody>
          </p:sp>
        </p:grpSp>
      </p:grpSp>
      <p:sp>
        <p:nvSpPr>
          <p:cNvPr id="28" name="矩形 27"/>
          <p:cNvSpPr/>
          <p:nvPr/>
        </p:nvSpPr>
        <p:spPr>
          <a:xfrm>
            <a:off x="992222" y="2427890"/>
            <a:ext cx="6347364" cy="10233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31" name="直接箭头连接符 30"/>
          <p:cNvCxnSpPr/>
          <p:nvPr/>
        </p:nvCxnSpPr>
        <p:spPr>
          <a:xfrm>
            <a:off x="3564690" y="3050507"/>
            <a:ext cx="512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文本框 32"/>
          <p:cNvSpPr txBox="1"/>
          <p:nvPr/>
        </p:nvSpPr>
        <p:spPr>
          <a:xfrm>
            <a:off x="8122079" y="2865841"/>
            <a:ext cx="2113527" cy="369332"/>
          </a:xfrm>
          <a:prstGeom prst="rect">
            <a:avLst/>
          </a:prstGeom>
          <a:noFill/>
        </p:spPr>
        <p:txBody>
          <a:bodyPr wrap="none" rtlCol="0">
            <a:spAutoFit/>
          </a:bodyPr>
          <a:lstStyle/>
          <a:p>
            <a:r>
              <a:rPr lang="en-US" altLang="zh-CN" dirty="0" smtClean="0"/>
              <a:t>Cell communication</a:t>
            </a:r>
            <a:endParaRPr lang="zh-CN" altLang="en-US" dirty="0"/>
          </a:p>
        </p:txBody>
      </p:sp>
      <p:sp>
        <p:nvSpPr>
          <p:cNvPr id="34" name="文本框 33"/>
          <p:cNvSpPr txBox="1"/>
          <p:nvPr/>
        </p:nvSpPr>
        <p:spPr>
          <a:xfrm>
            <a:off x="8156736" y="3621423"/>
            <a:ext cx="2371803" cy="369332"/>
          </a:xfrm>
          <a:prstGeom prst="rect">
            <a:avLst/>
          </a:prstGeom>
          <a:noFill/>
        </p:spPr>
        <p:txBody>
          <a:bodyPr wrap="none" rtlCol="0">
            <a:spAutoFit/>
          </a:bodyPr>
          <a:lstStyle/>
          <a:p>
            <a:r>
              <a:rPr lang="en-US" altLang="zh-CN" dirty="0" smtClean="0"/>
              <a:t>Programmed cell death</a:t>
            </a:r>
            <a:endParaRPr lang="zh-CN" altLang="en-US" dirty="0"/>
          </a:p>
        </p:txBody>
      </p:sp>
      <p:sp>
        <p:nvSpPr>
          <p:cNvPr id="35" name="矩形 34"/>
          <p:cNvSpPr/>
          <p:nvPr/>
        </p:nvSpPr>
        <p:spPr>
          <a:xfrm>
            <a:off x="4275459" y="3597364"/>
            <a:ext cx="1886690" cy="4471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圆角矩形 36"/>
          <p:cNvSpPr/>
          <p:nvPr/>
        </p:nvSpPr>
        <p:spPr>
          <a:xfrm>
            <a:off x="3950713" y="2292541"/>
            <a:ext cx="2469543" cy="34078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p:nvPr/>
        </p:nvCxnSpPr>
        <p:spPr>
          <a:xfrm>
            <a:off x="7439166" y="2025861"/>
            <a:ext cx="512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a:off x="7475493" y="3078573"/>
            <a:ext cx="512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6740610" y="3820921"/>
            <a:ext cx="12107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73229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515</Words>
  <Application>Microsoft Office PowerPoint</Application>
  <PresentationFormat>宽屏</PresentationFormat>
  <Paragraphs>105</Paragraphs>
  <Slides>28</Slides>
  <Notes>11</Notes>
  <HiddenSlides>0</HiddenSlides>
  <MMClips>5</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宋体</vt:lpstr>
      <vt:lpstr>Arial</vt:lpstr>
      <vt:lpstr>Calibri</vt:lpstr>
      <vt:lpstr>Calibri Light</vt:lpstr>
      <vt:lpstr>Office 主题</vt:lpstr>
      <vt:lpstr>Synthetic Morphogenesis</vt:lpstr>
      <vt:lpstr>Evolution pathway</vt:lpstr>
      <vt:lpstr>When we encounter difference</vt:lpstr>
      <vt:lpstr>Traditional synthetic biology</vt:lpstr>
      <vt:lpstr>Traditional synthetic biology -- bulk property</vt:lpstr>
      <vt:lpstr>State of art</vt:lpstr>
      <vt:lpstr>How to design a cat?</vt:lpstr>
      <vt:lpstr>Aim: Size control and self-healing</vt:lpstr>
      <vt:lpstr>Decouple into 3 parts – design overview</vt:lpstr>
      <vt:lpstr>Morpheus</vt:lpstr>
      <vt:lpstr>Experiment validation</vt:lpstr>
      <vt:lpstr>Phloretin system </vt:lpstr>
      <vt:lpstr>Plasmid construction</vt:lpstr>
      <vt:lpstr>Experiment results</vt:lpstr>
      <vt:lpstr>Follow-up experiment(By jesse)</vt:lpstr>
      <vt:lpstr>Discussion</vt:lpstr>
      <vt:lpstr>Plasmid dilution</vt:lpstr>
      <vt:lpstr>Plasmid dilution</vt:lpstr>
      <vt:lpstr>SV40 system</vt:lpstr>
      <vt:lpstr>Plasmids setup</vt:lpstr>
      <vt:lpstr>Experiment flowchart</vt:lpstr>
      <vt:lpstr>Results</vt:lpstr>
      <vt:lpstr>Results</vt:lpstr>
      <vt:lpstr>Results</vt:lpstr>
      <vt:lpstr>Results</vt:lpstr>
      <vt:lpstr>Discussion</vt:lpstr>
      <vt:lpstr>Conclusion and review</vt:lpstr>
      <vt:lpstr>Parameter validation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19</cp:revision>
  <dcterms:created xsi:type="dcterms:W3CDTF">2019-06-04T12:09:42Z</dcterms:created>
  <dcterms:modified xsi:type="dcterms:W3CDTF">2019-06-05T03:21:45Z</dcterms:modified>
</cp:coreProperties>
</file>